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309"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6" r:id="rId58"/>
    <p:sldId id="317" r:id="rId59"/>
    <p:sldId id="314" r:id="rId60"/>
    <p:sldId id="315" r:id="rId61"/>
    <p:sldId id="318" r:id="rId62"/>
  </p:sldIdLst>
  <p:sldSz cx="9144000" cy="6858000" type="screen4x3"/>
  <p:notesSz cx="6858000" cy="9144000"/>
  <p:embeddedFontLst>
    <p:embeddedFont>
      <p:font typeface="Helvetica Neue" panose="020B060402020202020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Roboto" panose="020B0604020202020204" charset="0"/>
      <p:regular r:id="rId72"/>
      <p:bold r:id="rId73"/>
      <p:italic r:id="rId74"/>
      <p:boldItalic r:id="rId75"/>
    </p:embeddedFont>
    <p:embeddedFont>
      <p:font typeface="Rockwell" panose="02060603020205020403" pitchFamily="18"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20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5154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1e94515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1e945156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41e945156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This can be a short research exercise.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The aim is to show what an interesting and quite wacky bunch the pre-Socratics were.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Also an opportunity to get students involved in group discussion.</a:t>
            </a:r>
            <a:endParaRPr sz="1200" b="0" i="0" u="none" strike="noStrike" cap="none">
              <a:solidFill>
                <a:schemeClr val="dk1"/>
              </a:solidFill>
              <a:latin typeface="Calibri"/>
              <a:ea typeface="Calibri"/>
              <a:cs typeface="Calibri"/>
              <a:sym typeface="Calibri"/>
            </a:endParaRPr>
          </a:p>
        </p:txBody>
      </p:sp>
      <p:sp>
        <p:nvSpPr>
          <p:cNvPr id="152" name="Google Shape;15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With Socrates, the focus shifts from ‘what is the world made from?’ to ‘how should I live?’ (from metaphysics to ethics, if you want to use technical terms).</a:t>
            </a:r>
            <a:endParaRPr sz="1200" b="0" i="0" u="none" strike="noStrike" cap="none">
              <a:solidFill>
                <a:schemeClr val="dk1"/>
              </a:solidFill>
              <a:latin typeface="Calibri"/>
              <a:ea typeface="Calibri"/>
              <a:cs typeface="Calibri"/>
              <a:sym typeface="Calibri"/>
            </a:endParaRPr>
          </a:p>
        </p:txBody>
      </p:sp>
      <p:sp>
        <p:nvSpPr>
          <p:cNvPr id="160" name="Google Shape;16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Sound quality not great but a very brief intro from me.</a:t>
            </a:r>
            <a:endParaRPr sz="1200" b="0" i="0" u="none" strike="noStrike" cap="none">
              <a:solidFill>
                <a:schemeClr val="dk1"/>
              </a:solidFill>
              <a:latin typeface="Calibri"/>
              <a:ea typeface="Calibri"/>
              <a:cs typeface="Calibri"/>
              <a:sym typeface="Calibri"/>
            </a:endParaRPr>
          </a:p>
        </p:txBody>
      </p:sp>
      <p:sp>
        <p:nvSpPr>
          <p:cNvPr id="168" name="Google Shape;16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Run as a think / pair / share or small group discussion with feedback.</a:t>
            </a:r>
            <a:endParaRPr sz="1200" b="0" i="0" u="none" strike="noStrike" cap="none">
              <a:solidFill>
                <a:schemeClr val="dk1"/>
              </a:solidFill>
              <a:latin typeface="Calibri"/>
              <a:ea typeface="Calibri"/>
              <a:cs typeface="Calibri"/>
              <a:sym typeface="Calibri"/>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A nice introduction to Socrates.</a:t>
            </a:r>
            <a:endParaRPr sz="1200" b="0" i="0" u="none" strike="noStrike" cap="none">
              <a:solidFill>
                <a:schemeClr val="dk1"/>
              </a:solidFill>
              <a:latin typeface="Calibri"/>
              <a:ea typeface="Calibri"/>
              <a:cs typeface="Calibri"/>
              <a:sym typeface="Calibri"/>
            </a:endParaRPr>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More notes for their keynote file.</a:t>
            </a:r>
            <a:endParaRPr sz="1200" b="0" i="0" u="none" strike="noStrike" cap="none">
              <a:solidFill>
                <a:schemeClr val="dk1"/>
              </a:solidFill>
              <a:latin typeface="Calibri"/>
              <a:ea typeface="Calibri"/>
              <a:cs typeface="Calibri"/>
              <a:sym typeface="Calibri"/>
            </a:endParaRPr>
          </a:p>
        </p:txBody>
      </p:sp>
      <p:sp>
        <p:nvSpPr>
          <p:cNvPr id="187" name="Google Shape;18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4" name="Google Shape;19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1" name="Google Shape;20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8" name="Google Shape;20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5" name="Google Shape;21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Introduce the course using the scheme of work to explain the main areas and objectives.</a:t>
            </a:r>
            <a:endParaRPr sz="1200" b="0" i="0" u="none" strike="noStrike" cap="none">
              <a:solidFill>
                <a:schemeClr val="dk1"/>
              </a:solidFill>
              <a:latin typeface="Calibri"/>
              <a:ea typeface="Calibri"/>
              <a:cs typeface="Calibri"/>
              <a:sym typeface="Calibri"/>
            </a:endParaRPr>
          </a:p>
        </p:txBody>
      </p:sp>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Socrates was famous for introducing the method of  Socratic questioning – rigorously challenging people to explain their ideas of courage, justice, knowledge or goodness.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Should we criticize the beliefs of others?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On the one hand, critical questioning is at the heart of the search for the truth (we use it in science, in the courts of law, in education, in government…)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On the other hand, it could be argued that Socrates death shows what happens if we persistently criticize others…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Run this as a group discussion with feedback.</a:t>
            </a:r>
            <a:endParaRPr/>
          </a:p>
        </p:txBody>
      </p:sp>
      <p:sp>
        <p:nvSpPr>
          <p:cNvPr id="222" name="Google Shape;22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There will probably not be time for this clip as well but if could be set as a homework exercise,.</a:t>
            </a:r>
            <a:endParaRPr sz="1200" b="0" i="0" u="none" strike="noStrike" cap="none">
              <a:solidFill>
                <a:schemeClr val="dk1"/>
              </a:solidFill>
              <a:latin typeface="Calibri"/>
              <a:ea typeface="Calibri"/>
              <a:cs typeface="Calibri"/>
              <a:sym typeface="Calibri"/>
            </a:endParaRPr>
          </a:p>
        </p:txBody>
      </p:sp>
      <p:sp>
        <p:nvSpPr>
          <p:cNvPr id="230" name="Google Shape;23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Was Socrates a bit of a mug? He got on the Athenian’s nerves, got himself sentenced to death, and could have propsed a lesser punishment (or even walked out of the jail!).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Yet he chose to die for his belief in his calling as a philosopher.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He taught that we should choose the life of virtue over the life of pleasure.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Of course, often the two coincide.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But when they don’t – when it is unpleasant to do the right thing – how should we choose?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Should the pursuit of pleasure ever be allowed to trump the life of virtue?</a:t>
            </a:r>
            <a:endParaRPr sz="1200" b="0" i="0" u="none" strike="noStrike" cap="none">
              <a:solidFill>
                <a:schemeClr val="dk1"/>
              </a:solidFill>
              <a:latin typeface="Calibri"/>
              <a:ea typeface="Calibri"/>
              <a:cs typeface="Calibri"/>
              <a:sym typeface="Calibri"/>
            </a:endParaRPr>
          </a:p>
        </p:txBody>
      </p:sp>
      <p:sp>
        <p:nvSpPr>
          <p:cNvPr id="236" name="Google Shape;23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1e99f94f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1e99f94f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This works well as a discussion starter. </a:t>
            </a:r>
            <a:endParaRPr/>
          </a:p>
        </p:txBody>
      </p:sp>
      <p:sp>
        <p:nvSpPr>
          <p:cNvPr id="252" name="Google Shape;252;g41e99f94f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1e99f94ff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1e99f94ff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Some of these ‘what is real?’ questions can be run by posting the question on a discussion forum or Google Classroom question and asking students to type out their responses as part of a class discussion.</a:t>
            </a:r>
            <a:endParaRPr/>
          </a:p>
        </p:txBody>
      </p:sp>
      <p:sp>
        <p:nvSpPr>
          <p:cNvPr id="259" name="Google Shape;259;g41e99f94ff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1e99f94ff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1e99f94ff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41e99f94ff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1e99f94ff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1e99f94ff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Likely to provoke lively discussion.</a:t>
            </a:r>
            <a:endParaRPr/>
          </a:p>
        </p:txBody>
      </p:sp>
      <p:sp>
        <p:nvSpPr>
          <p:cNvPr id="275" name="Google Shape;275;g41e99f94ff_0_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1e99f94ff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1e99f94ff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Students may agree that different people have different ideas, but does this imply the unreality of beauty, or does it mean it is real but personal?</a:t>
            </a:r>
            <a:endParaRPr/>
          </a:p>
        </p:txBody>
      </p:sp>
      <p:sp>
        <p:nvSpPr>
          <p:cNvPr id="282" name="Google Shape;282;g41e99f94ff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1e99f94ff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1e99f94ff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are now moving into the questions that bring us to Plato - the reality of beauty, truth and goodness.</a:t>
            </a:r>
            <a:endParaRPr/>
          </a:p>
        </p:txBody>
      </p:sp>
      <p:sp>
        <p:nvSpPr>
          <p:cNvPr id="290" name="Google Shape;290;g41e99f94ff_0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1e99f94ff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1e99f94ff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41e99f94ff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Introduce Thales, the first philosopher (so it is said!)</a:t>
            </a:r>
            <a:endParaRPr sz="1200" b="0" i="0" u="none" strike="noStrike" cap="none">
              <a:solidFill>
                <a:schemeClr val="dk1"/>
              </a:solidFill>
              <a:latin typeface="Calibri"/>
              <a:ea typeface="Calibri"/>
              <a:cs typeface="Calibri"/>
              <a:sym typeface="Calibri"/>
            </a:endParaRPr>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1e99f94ff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1e99f94ff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 short intro to Plato, linking to Socrates.</a:t>
            </a:r>
            <a:endParaRPr/>
          </a:p>
        </p:txBody>
      </p:sp>
      <p:sp>
        <p:nvSpPr>
          <p:cNvPr id="305" name="Google Shape;305;g41e99f94ff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1e99f94ff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41e99f94ff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More notes for their keynote file.</a:t>
            </a:r>
            <a:endParaRPr sz="1200" b="0" i="0" u="none" strike="noStrike" cap="none">
              <a:solidFill>
                <a:schemeClr val="dk1"/>
              </a:solidFill>
              <a:latin typeface="Calibri"/>
              <a:ea typeface="Calibri"/>
              <a:cs typeface="Calibri"/>
              <a:sym typeface="Calibri"/>
            </a:endParaRPr>
          </a:p>
        </p:txBody>
      </p:sp>
      <p:sp>
        <p:nvSpPr>
          <p:cNvPr id="312" name="Google Shape;312;g41e99f94ff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1e99f94ff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41e99f94ff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More notes for their keynote file.</a:t>
            </a:r>
            <a:endParaRPr sz="1200" b="0" i="0" u="none" strike="noStrike" cap="none">
              <a:solidFill>
                <a:schemeClr val="dk1"/>
              </a:solidFill>
              <a:latin typeface="Calibri"/>
              <a:ea typeface="Calibri"/>
              <a:cs typeface="Calibri"/>
              <a:sym typeface="Calibri"/>
            </a:endParaRPr>
          </a:p>
        </p:txBody>
      </p:sp>
      <p:sp>
        <p:nvSpPr>
          <p:cNvPr id="319" name="Google Shape;319;g41e99f94ff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1e99f94ff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41e99f94ff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More notes for their keynote file.</a:t>
            </a:r>
            <a:endParaRPr sz="1200" b="0" i="0" u="none" strike="noStrike" cap="none">
              <a:solidFill>
                <a:schemeClr val="dk1"/>
              </a:solidFill>
              <a:latin typeface="Calibri"/>
              <a:ea typeface="Calibri"/>
              <a:cs typeface="Calibri"/>
              <a:sym typeface="Calibri"/>
            </a:endParaRPr>
          </a:p>
        </p:txBody>
      </p:sp>
      <p:sp>
        <p:nvSpPr>
          <p:cNvPr id="326" name="Google Shape;326;g41e99f94ff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1e99f94f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1e99f94ff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 great Ted Ted talk - leads nicely into debate about the ideal society. Was Plato right to think that philosophers have a better understanding of justice and therefore they should rule? If we accept that there are different ways to understand moral ideas, does this mean no one has the right to impose their views? Does this mean we should defend democracy against Plato’s criticisms?</a:t>
            </a:r>
            <a:endParaRPr/>
          </a:p>
        </p:txBody>
      </p:sp>
      <p:sp>
        <p:nvSpPr>
          <p:cNvPr id="333" name="Google Shape;333;g41e99f94ff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1e99f94ff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1e99f94ff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This could be done by asking students to work in groups then post short written answers on a discussion forum or in Google Classroom class comments.</a:t>
            </a:r>
            <a:endParaRPr/>
          </a:p>
        </p:txBody>
      </p:sp>
      <p:sp>
        <p:nvSpPr>
          <p:cNvPr id="339" name="Google Shape;339;g41e99f94ff_0_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1e99f94ff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1e99f94ff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You could post this as a discussion starter and ask students to respond individually or in groups.</a:t>
            </a:r>
            <a:endParaRPr/>
          </a:p>
        </p:txBody>
      </p:sp>
      <p:sp>
        <p:nvSpPr>
          <p:cNvPr id="347" name="Google Shape;347;g41e99f94ff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223d067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223d0676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Aristotle, who lived between 384BCE and 322 BCE, thought about an enormous number of questions. One thing he believed was that things had purposes, and that to understand something, we had to know what it was for. He also wanted to know the secret of living well.</a:t>
            </a:r>
            <a:endParaRPr/>
          </a:p>
        </p:txBody>
      </p:sp>
      <p:sp>
        <p:nvSpPr>
          <p:cNvPr id="364" name="Google Shape;364;g4223d0676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223d0676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223d0676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Run a think pair share</a:t>
            </a:r>
            <a:endParaRPr/>
          </a:p>
        </p:txBody>
      </p:sp>
      <p:sp>
        <p:nvSpPr>
          <p:cNvPr id="371" name="Google Shape;371;g4223d0676d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223d0676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223d0676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Run a think - pair - share</a:t>
            </a:r>
            <a:endParaRPr/>
          </a:p>
        </p:txBody>
      </p:sp>
      <p:sp>
        <p:nvSpPr>
          <p:cNvPr id="378" name="Google Shape;378;g4223d0676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Is it a good theory?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On the one hand, Thales got it wrong (water is a molecule, not a fundamental particle)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On the other hand, it was a good idea to seek for a simple model of the physical world,, which could explain many diverse phenomena – essentially the start of the scientific method.</a:t>
            </a:r>
            <a:endParaRPr sz="1200" b="0" i="0" u="none" strike="noStrike" cap="none">
              <a:solidFill>
                <a:schemeClr val="dk1"/>
              </a:solidFill>
              <a:latin typeface="Calibri"/>
              <a:ea typeface="Calibri"/>
              <a:cs typeface="Calibri"/>
              <a:sym typeface="Calibri"/>
            </a:endParaRPr>
          </a:p>
        </p:txBody>
      </p:sp>
      <p:sp>
        <p:nvSpPr>
          <p:cNvPr id="109" name="Google Shape;10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223d0676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223d0676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Explain that Aristotle thought friends were part of a good life. But what makes someone a true friend? Think - pair - share.</a:t>
            </a:r>
            <a:endParaRPr/>
          </a:p>
        </p:txBody>
      </p:sp>
      <p:sp>
        <p:nvSpPr>
          <p:cNvPr id="385" name="Google Shape;385;g4223d0676d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223d0676d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223d0676d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4223d0676d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227023d3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4227023d3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8" name="Google Shape;398;g4227023d3e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227023d3e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4227023d3e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5" name="Google Shape;405;g4227023d3e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227023d3e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4227023d3e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2" name="Google Shape;412;g4227023d3e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227023d3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4227023d3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9" name="Google Shape;419;g4227023d3e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227023d3e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227023d3e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4227023d3e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227023d3e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227023d3e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4227023d3e_0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227023d3e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227023d3e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Put this up as a question on </a:t>
            </a:r>
            <a:r>
              <a:rPr lang="en-GB" dirty="0" smtClean="0"/>
              <a:t>a</a:t>
            </a:r>
            <a:r>
              <a:rPr lang="en-GB" baseline="0" dirty="0" smtClean="0"/>
              <a:t> learning platform or discussion forum.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Run this as a mini-essay exercise.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Offer them a writing frame: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Introduction - explain the question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Arguments for the view that being good makes you happy (including examples)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Arguments against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Conclusion - resolve the debate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They can discuss in pairs then write up together.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40" name="Google Shape;440;g4227023d3e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227023d3e_2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4227023d3e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7" name="Google Shape;447;g4227023d3e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Ask students to start a keynotes file and add these notes.</a:t>
            </a:r>
            <a:endParaRPr sz="1200" b="0" i="0" u="none" strike="noStrike" cap="none">
              <a:solidFill>
                <a:schemeClr val="dk1"/>
              </a:solidFill>
              <a:latin typeface="Calibri"/>
              <a:ea typeface="Calibri"/>
              <a:cs typeface="Calibri"/>
              <a:sym typeface="Calibri"/>
            </a:endParaRPr>
          </a:p>
        </p:txBody>
      </p:sp>
      <p:sp>
        <p:nvSpPr>
          <p:cNvPr id="117" name="Google Shape;11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227023d3e_2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4227023d3e_2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4" name="Google Shape;454;g4227023d3e_2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4227023d3e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4227023d3e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1" name="Google Shape;461;g4227023d3e_2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1" name="Google Shape;20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1" name="Google Shape;20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questions can be discussed in class then students can be asked to write a short response. A good way to do this is to post</a:t>
            </a:r>
            <a:r>
              <a:rPr lang="en-GB" baseline="0" dirty="0" smtClean="0"/>
              <a:t> the questions as thread starters on a discussion forum or learning platform so that students can respond then engage with each other’s answers.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357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4" name="Google Shape;12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1" name="Google Shape;13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8" name="Google Shape;13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nsplash.com/search/photos/ideas?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splash.com/search/photos/group-discussion?utm_source=unsplash&amp;utm_medium=referral&amp;utm_content=creditCopyText" TargetMode="External"/><Relationship Id="rId4" Type="http://schemas.openxmlformats.org/officeDocument/2006/relationships/hyperlink" Target="https://unsplash.com/photos/Uf-_p8zZiT8?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nsplash.com/search/photos/good?utm_source=unsplash&amp;utm_medium=referral&amp;utm_content=creditCopyText" TargetMode="External"/><Relationship Id="rId4" Type="http://schemas.openxmlformats.org/officeDocument/2006/relationships/hyperlink" Target="https://unsplash.com/photos/Uf-_p8zZiT8?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wV9tCjKOb4&amp;list=PLJ__so98WtdU-cMgMQ6C0bJqWPx47AoL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splash.com/search/photos/sitting-by-lake?utm_source=unsplash&amp;utm_medium=referral&amp;utm_content=creditCopyText" TargetMode="External"/><Relationship Id="rId4" Type="http://schemas.openxmlformats.org/officeDocument/2006/relationships/hyperlink" Target="https://unsplash.com/@srishaank?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2wM4pApO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search/photos/philosophy?utm_source=unsplash&amp;utm_medium=referral&amp;utm_content=creditCopyText" TargetMode="External"/><Relationship Id="rId4" Type="http://schemas.openxmlformats.org/officeDocument/2006/relationships/hyperlink" Target="https://unsplash.com/photos/2W5LoumSdfw?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unsplash.com/search/photos/critic?utm_source=unsplash&amp;utm_medium=referral&amp;utm_content=creditCopyText" TargetMode="External"/><Relationship Id="rId4" Type="http://schemas.openxmlformats.org/officeDocument/2006/relationships/hyperlink" Target="https://unsplash.com/photos/lbaBN1OOGQo?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vY3VWe4O4k&amp;t=484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unsplash.com/search/photos/decision?utm_source=unsplash&amp;utm_medium=referral&amp;utm_content=creditCopyText" TargetMode="External"/><Relationship Id="rId4" Type="http://schemas.openxmlformats.org/officeDocument/2006/relationships/hyperlink" Target="https://unsplash.com/photos/PCNdauVPbjA?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unsplash.com/search/photos/reality?utm_source=unsplash&amp;utm_medium=referral&amp;utm_content=creditCopyText" TargetMode="External"/><Relationship Id="rId4" Type="http://schemas.openxmlformats.org/officeDocument/2006/relationships/hyperlink" Target="https://unsplash.com/photos/U3C79SeHa7k?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unsplash.com/photos/IXpuRZvhCT0?utm_source=unsplash&amp;utm_medium=referral&amp;utm_content=creditCopyTex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unsplash.com/search/photos/numbers?utm_source=unsplash&amp;utm_medium=referral&amp;utm_content=creditCopyTex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AskAQwOBvh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unsplash.com/photos/dzMn3A8qOZQ?utm_source=unsplash&amp;utm_medium=referral&amp;utm_content=creditCopyTex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unsplash.com/photos/y-mB90P-6DY?utm_source=unsplash&amp;utm_medium=referral&amp;utm_content=creditCopyTex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unsplash.com/photos/lZqmudrfgwY?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iyGnaBnIq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IfQUuDdhG-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1RWOpQXTlt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unsplash.com/photos/BA-qAmyqX8U?utm_source=unsplash&amp;utm_medium=referral&amp;utm_content=creditCopyTex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unsplash.com/photos/yLxQRYpuwqg?utm_source=unsplash&amp;utm_medium=referral&amp;utm_content=creditCopyTex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unsplash.com/search/photos/good-life?utm_source=unsplash&amp;utm_medium=referral&amp;utm_content=creditCopyText" TargetMode="External"/><Relationship Id="rId4" Type="http://schemas.openxmlformats.org/officeDocument/2006/relationships/hyperlink" Target="https://unsplash.com/photos/kIL2HHSetHI?utm_source=unsplash&amp;utm_medium=referral&amp;utm_content=creditCopyText"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zHs1JtFcRws&amp;list=PLJ__so98WtdU-cMgMQ6C0bJqWPx47AoL4&amp;index=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unsplash.com/search/photos/happy?utm_source=unsplash&amp;utm_medium=referral&amp;utm_content=creditCopyText" TargetMode="External"/><Relationship Id="rId4" Type="http://schemas.openxmlformats.org/officeDocument/2006/relationships/hyperlink" Target="https://unsplash.com/photos/VcD5OD2jDGA?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search/photos/water?utm_source=unsplash&amp;utm_medium=referral&amp;utm_content=creditCopyText" TargetMode="External"/><Relationship Id="rId4" Type="http://schemas.openxmlformats.org/officeDocument/2006/relationships/hyperlink" Target="https://unsplash.com/photos/Uf-_p8zZiT8?utm_source=unsplash&amp;utm_medium=referral&amp;utm_content=creditCopyTex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unsplash.com/search/photos/art?utm_source=unsplash&amp;utm_medium=referral&amp;utm_content=creditCopyText" TargetMode="External"/><Relationship Id="rId4" Type="http://schemas.openxmlformats.org/officeDocument/2006/relationships/hyperlink" Target="https://unsplash.com/photos/MzSqFPLo8CE?utm_source=unsplash&amp;utm_medium=referral&amp;utm_content=creditCopyTex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unsplash.com/search/photos/friends?utm_source=unsplash&amp;utm_medium=referral&amp;utm_content=creditCopyText" TargetMode="External"/><Relationship Id="rId4" Type="http://schemas.openxmlformats.org/officeDocument/2006/relationships/hyperlink" Target="https://unsplash.com/photos/za1Blqqbslw?utm_source=unsplash&amp;utm_medium=referral&amp;utm_content=creditCopyTex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csIW4W_DYX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unsplash.com/search/photos/question?utm_source=unsplash&amp;utm_medium=referral&amp;utm_content=creditCopyText" TargetMode="External"/><Relationship Id="rId4" Type="http://schemas.openxmlformats.org/officeDocument/2006/relationships/hyperlink" Target="https://unsplash.com/photos/3xNn1zGvBwY?utm_source=unsplash&amp;utm_medium=referral&amp;utm_content=creditCopyText"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PrvtOWEXDIQ"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unsplash.com/search/photos/wonder?utm_source=unsplash&amp;utm_medium=referral&amp;utm_content=creditCopyText" TargetMode="External"/><Relationship Id="rId4" Type="http://schemas.openxmlformats.org/officeDocument/2006/relationships/hyperlink" Target="https://unsplash.com/photos/oEth91n2dhQ?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unsplash.com/@davealmine?utm_source=unsplash&amp;utm_medium=referral&amp;utm_content=creditCopyText"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unsplash.com/search/photos/illusion?utm_source=unsplash&amp;utm_medium=referral&amp;utm_content=creditCopyText"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michaelbach.de/o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MLKrmw906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tlTKTTt47W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XNP1x11Z2I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unsplash.com/search/photos/group-discussion?utm_source=unsplash&amp;utm_medium=referral&amp;utm_content=creditCopyText" TargetMode="External"/><Relationship Id="rId4" Type="http://schemas.openxmlformats.org/officeDocument/2006/relationships/hyperlink" Target="https://unsplash.com/@papaioannou_kostas?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829600" y="1512850"/>
            <a:ext cx="4821000" cy="14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6000" dirty="0" smtClean="0">
                <a:solidFill>
                  <a:srgbClr val="000000"/>
                </a:solidFill>
                <a:latin typeface="Rockwell"/>
                <a:ea typeface="Rockwell"/>
                <a:cs typeface="Rockwell"/>
                <a:sym typeface="Rockwell"/>
              </a:rPr>
              <a:t/>
            </a:r>
            <a:br>
              <a:rPr lang="en-GB" sz="6000" dirty="0" smtClean="0">
                <a:solidFill>
                  <a:srgbClr val="000000"/>
                </a:solidFill>
                <a:latin typeface="Rockwell"/>
                <a:ea typeface="Rockwell"/>
                <a:cs typeface="Rockwell"/>
                <a:sym typeface="Rockwell"/>
              </a:rPr>
            </a:br>
            <a:r>
              <a:rPr lang="en-GB" sz="6000" dirty="0" smtClean="0">
                <a:solidFill>
                  <a:srgbClr val="000000"/>
                </a:solidFill>
                <a:latin typeface="Rockwell"/>
                <a:ea typeface="Rockwell"/>
                <a:cs typeface="Rockwell"/>
                <a:sym typeface="Rockwell"/>
              </a:rPr>
              <a:t>NCH</a:t>
            </a:r>
            <a:br>
              <a:rPr lang="en-GB" sz="6000" dirty="0" smtClean="0">
                <a:solidFill>
                  <a:srgbClr val="000000"/>
                </a:solidFill>
                <a:latin typeface="Rockwell"/>
                <a:ea typeface="Rockwell"/>
                <a:cs typeface="Rockwell"/>
                <a:sym typeface="Rockwell"/>
              </a:rPr>
            </a:br>
            <a:r>
              <a:rPr lang="en-GB" sz="6000" dirty="0" smtClean="0">
                <a:solidFill>
                  <a:srgbClr val="000000"/>
                </a:solidFill>
                <a:latin typeface="Rockwell"/>
                <a:ea typeface="Rockwell"/>
                <a:cs typeface="Rockwell"/>
                <a:sym typeface="Rockwell"/>
              </a:rPr>
              <a:t>School </a:t>
            </a:r>
            <a:r>
              <a:rPr lang="en-GB" sz="6000" dirty="0">
                <a:solidFill>
                  <a:srgbClr val="000000"/>
                </a:solidFill>
                <a:latin typeface="Rockwell"/>
                <a:ea typeface="Rockwell"/>
                <a:cs typeface="Rockwell"/>
                <a:sym typeface="Rockwell"/>
              </a:rPr>
              <a:t>Certificate in</a:t>
            </a:r>
            <a:endParaRPr sz="6000" dirty="0">
              <a:solidFill>
                <a:srgbClr val="000000"/>
              </a:solidFill>
              <a:latin typeface="Rockwell"/>
              <a:ea typeface="Rockwell"/>
              <a:cs typeface="Rockwell"/>
              <a:sym typeface="Rockwell"/>
            </a:endParaRPr>
          </a:p>
          <a:p>
            <a:pPr marL="0" lvl="0" indent="0" algn="l" rtl="0">
              <a:spcBef>
                <a:spcPts val="0"/>
              </a:spcBef>
              <a:spcAft>
                <a:spcPts val="0"/>
              </a:spcAft>
              <a:buClr>
                <a:schemeClr val="dk1"/>
              </a:buClr>
              <a:buSzPts val="1100"/>
              <a:buFont typeface="Arial"/>
              <a:buNone/>
            </a:pPr>
            <a:r>
              <a:rPr lang="en-GB" sz="6000" dirty="0">
                <a:latin typeface="Rockwell"/>
                <a:ea typeface="Rockwell"/>
                <a:cs typeface="Rockwell"/>
                <a:sym typeface="Rockwell"/>
              </a:rPr>
              <a:t>Philosophy </a:t>
            </a:r>
            <a:endParaRPr sz="6000" dirty="0">
              <a:latin typeface="Rockwell"/>
              <a:ea typeface="Rockwell"/>
              <a:cs typeface="Rockwell"/>
              <a:sym typeface="Rockwell"/>
            </a:endParaRPr>
          </a:p>
          <a:p>
            <a:pPr marL="0" lvl="0" indent="0" algn="l" rtl="0">
              <a:spcBef>
                <a:spcPts val="0"/>
              </a:spcBef>
              <a:spcAft>
                <a:spcPts val="0"/>
              </a:spcAft>
              <a:buNone/>
            </a:pPr>
            <a:endParaRPr sz="6000" dirty="0">
              <a:solidFill>
                <a:srgbClr val="000000"/>
              </a:solidFill>
              <a:latin typeface="Rockwell"/>
              <a:ea typeface="Rockwell"/>
              <a:cs typeface="Rockwell"/>
              <a:sym typeface="Rockwell"/>
            </a:endParaRPr>
          </a:p>
        </p:txBody>
      </p:sp>
      <p:sp>
        <p:nvSpPr>
          <p:cNvPr id="90" name="Google Shape;90;p13"/>
          <p:cNvSpPr txBox="1"/>
          <p:nvPr/>
        </p:nvSpPr>
        <p:spPr>
          <a:xfrm>
            <a:off x="5713350" y="6374475"/>
            <a:ext cx="3256200" cy="3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3"/>
          <p:cNvSpPr txBox="1"/>
          <p:nvPr/>
        </p:nvSpPr>
        <p:spPr>
          <a:xfrm>
            <a:off x="825180" y="6384375"/>
            <a:ext cx="360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latin typeface="Rockwell"/>
                <a:ea typeface="Rockwell"/>
                <a:cs typeface="Rockwell"/>
                <a:sym typeface="Rockwell"/>
                <a:hlinkClick r:id="rId4"/>
              </a:rPr>
              <a:t>Photo by Natalia Y on Unsplash</a:t>
            </a:r>
            <a:endParaRPr sz="1100">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descr="woman sitting beside table front of laptop"/>
          <p:cNvPicPr preferRelativeResize="0"/>
          <p:nvPr/>
        </p:nvPicPr>
        <p:blipFill rotWithShape="1">
          <a:blip r:embed="rId3">
            <a:alphaModFix/>
          </a:blip>
          <a:srcRect/>
          <a:stretch/>
        </p:blipFill>
        <p:spPr>
          <a:xfrm>
            <a:off x="611560" y="782023"/>
            <a:ext cx="7992887" cy="5331255"/>
          </a:xfrm>
          <a:prstGeom prst="rect">
            <a:avLst/>
          </a:prstGeom>
          <a:noFill/>
          <a:ln>
            <a:noFill/>
          </a:ln>
          <a:effectLst>
            <a:outerShdw blurRad="292100" dist="139700" dir="2700000" algn="tl" rotWithShape="0">
              <a:srgbClr val="333333">
                <a:alpha val="64705"/>
              </a:srgbClr>
            </a:outerShdw>
          </a:effectLst>
        </p:spPr>
      </p:pic>
      <p:sp>
        <p:nvSpPr>
          <p:cNvPr id="155" name="Google Shape;155;p22"/>
          <p:cNvSpPr txBox="1">
            <a:spLocks noGrp="1"/>
          </p:cNvSpPr>
          <p:nvPr>
            <p:ph type="body" idx="1"/>
          </p:nvPr>
        </p:nvSpPr>
        <p:spPr>
          <a:xfrm>
            <a:off x="827584" y="4421090"/>
            <a:ext cx="9899382" cy="33843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GB" sz="3200" b="0" i="0" u="none" strike="noStrike" cap="none">
                <a:solidFill>
                  <a:schemeClr val="lt1"/>
                </a:solidFill>
                <a:latin typeface="Rockwell"/>
                <a:ea typeface="Rockwell"/>
                <a:cs typeface="Rockwell"/>
                <a:sym typeface="Rockwell"/>
              </a:rPr>
              <a:t>Research one pre-Socratic philosopher.</a:t>
            </a:r>
            <a:endParaRPr/>
          </a:p>
          <a:p>
            <a:pPr marL="0" marR="0" lvl="0" indent="0" algn="l" rtl="0">
              <a:spcBef>
                <a:spcPts val="640"/>
              </a:spcBef>
              <a:spcAft>
                <a:spcPts val="0"/>
              </a:spcAft>
              <a:buClr>
                <a:schemeClr val="lt1"/>
              </a:buClr>
              <a:buSzPts val="3200"/>
              <a:buFont typeface="Arial"/>
              <a:buNone/>
            </a:pPr>
            <a:r>
              <a:rPr lang="en-GB" sz="3200" b="0" i="0" u="none" strike="noStrike" cap="none">
                <a:solidFill>
                  <a:schemeClr val="lt1"/>
                </a:solidFill>
                <a:latin typeface="Rockwell"/>
                <a:ea typeface="Rockwell"/>
                <a:cs typeface="Rockwell"/>
                <a:sym typeface="Rockwell"/>
              </a:rPr>
              <a:t>Introduce them to your group.</a:t>
            </a:r>
            <a:endParaRPr sz="3200" b="0" i="0" u="none" strike="noStrike" cap="none">
              <a:solidFill>
                <a:schemeClr val="lt1"/>
              </a:solidFill>
              <a:latin typeface="Rockwell"/>
              <a:ea typeface="Rockwell"/>
              <a:cs typeface="Rockwell"/>
              <a:sym typeface="Rockwell"/>
            </a:endParaRPr>
          </a:p>
        </p:txBody>
      </p:sp>
      <p:sp>
        <p:nvSpPr>
          <p:cNvPr id="156" name="Google Shape;156;p22"/>
          <p:cNvSpPr txBox="1"/>
          <p:nvPr/>
        </p:nvSpPr>
        <p:spPr>
          <a:xfrm>
            <a:off x="5292080" y="6226224"/>
            <a:ext cx="367240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lt1"/>
                </a:solidFill>
                <a:latin typeface="Rockwell"/>
                <a:ea typeface="Rockwell"/>
                <a:cs typeface="Rockwell"/>
                <a:sym typeface="Rockwell"/>
              </a:rPr>
              <a:t>Photo by </a:t>
            </a:r>
            <a:r>
              <a:rPr lang="en-GB" sz="1600" u="sng">
                <a:solidFill>
                  <a:schemeClr val="hlink"/>
                </a:solidFill>
                <a:latin typeface="Rockwell"/>
                <a:ea typeface="Rockwell"/>
                <a:cs typeface="Rockwell"/>
                <a:sym typeface="Rockwell"/>
                <a:hlinkClick r:id="rId4"/>
              </a:rPr>
              <a:t>Imleedh Ali</a:t>
            </a:r>
            <a:r>
              <a:rPr lang="en-GB" sz="1600">
                <a:solidFill>
                  <a:schemeClr val="lt1"/>
                </a:solidFill>
                <a:latin typeface="Rockwell"/>
                <a:ea typeface="Rockwell"/>
                <a:cs typeface="Rockwell"/>
                <a:sym typeface="Rockwell"/>
              </a:rPr>
              <a:t> on </a:t>
            </a:r>
            <a:r>
              <a:rPr lang="en-GB" sz="1600" u="sng">
                <a:solidFill>
                  <a:schemeClr val="hlink"/>
                </a:solidFill>
                <a:latin typeface="Rockwell"/>
                <a:ea typeface="Rockwell"/>
                <a:cs typeface="Rockwell"/>
                <a:sym typeface="Rockwell"/>
                <a:hlinkClick r:id="rId5"/>
              </a:rPr>
              <a:t>Unsplash</a:t>
            </a:r>
            <a:endParaRPr sz="1600">
              <a:solidFill>
                <a:schemeClr val="lt1"/>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descr="silhouette of man standing near body of water"/>
          <p:cNvPicPr preferRelativeResize="0"/>
          <p:nvPr/>
        </p:nvPicPr>
        <p:blipFill rotWithShape="1">
          <a:blip r:embed="rId3">
            <a:alphaModFix/>
          </a:blip>
          <a:srcRect/>
          <a:stretch/>
        </p:blipFill>
        <p:spPr>
          <a:xfrm>
            <a:off x="0" y="32229"/>
            <a:ext cx="10233541" cy="6825771"/>
          </a:xfrm>
          <a:prstGeom prst="rect">
            <a:avLst/>
          </a:prstGeom>
          <a:noFill/>
          <a:ln>
            <a:noFill/>
          </a:ln>
        </p:spPr>
      </p:pic>
      <p:sp>
        <p:nvSpPr>
          <p:cNvPr id="163" name="Google Shape;163;p23"/>
          <p:cNvSpPr txBox="1">
            <a:spLocks noGrp="1"/>
          </p:cNvSpPr>
          <p:nvPr>
            <p:ph type="title"/>
          </p:nvPr>
        </p:nvSpPr>
        <p:spPr>
          <a:xfrm>
            <a:off x="755576" y="5229200"/>
            <a:ext cx="8229600" cy="11430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6600"/>
              </a:buClr>
              <a:buSzPts val="4000"/>
              <a:buFont typeface="Rockwell"/>
              <a:buNone/>
            </a:pPr>
            <a:r>
              <a:rPr lang="en-GB" sz="4000" b="0" i="0" u="none" strike="noStrike" cap="none">
                <a:solidFill>
                  <a:srgbClr val="FF6600"/>
                </a:solidFill>
                <a:latin typeface="Rockwell"/>
                <a:ea typeface="Rockwell"/>
                <a:cs typeface="Rockwell"/>
                <a:sym typeface="Rockwell"/>
              </a:rPr>
              <a:t/>
            </a:r>
            <a:br>
              <a:rPr lang="en-GB" sz="4000" b="0" i="0" u="none" strike="noStrike" cap="none">
                <a:solidFill>
                  <a:srgbClr val="FF6600"/>
                </a:solidFill>
                <a:latin typeface="Rockwell"/>
                <a:ea typeface="Rockwell"/>
                <a:cs typeface="Rockwell"/>
                <a:sym typeface="Rockwell"/>
              </a:rPr>
            </a:br>
            <a:r>
              <a:rPr lang="en-GB" sz="3200" b="0" i="0" u="none" strike="noStrike" cap="none">
                <a:solidFill>
                  <a:srgbClr val="FF6600"/>
                </a:solidFill>
                <a:latin typeface="Rockwell"/>
                <a:ea typeface="Rockwell"/>
                <a:cs typeface="Rockwell"/>
                <a:sym typeface="Rockwell"/>
              </a:rPr>
              <a:t>Searching for the good life:</a:t>
            </a:r>
            <a:br>
              <a:rPr lang="en-GB" sz="3200" b="0" i="0" u="none" strike="noStrike" cap="none">
                <a:solidFill>
                  <a:srgbClr val="FF6600"/>
                </a:solidFill>
                <a:latin typeface="Rockwell"/>
                <a:ea typeface="Rockwell"/>
                <a:cs typeface="Rockwell"/>
                <a:sym typeface="Rockwell"/>
              </a:rPr>
            </a:br>
            <a:r>
              <a:rPr lang="en-GB" sz="6000" b="0" i="0" u="none" strike="noStrike" cap="none">
                <a:solidFill>
                  <a:srgbClr val="FF6600"/>
                </a:solidFill>
                <a:latin typeface="Rockwell"/>
                <a:ea typeface="Rockwell"/>
                <a:cs typeface="Rockwell"/>
                <a:sym typeface="Rockwell"/>
              </a:rPr>
              <a:t>Socrates</a:t>
            </a:r>
            <a:r>
              <a:rPr lang="en-GB" sz="4000" b="0" i="0" u="none" strike="noStrike" cap="none">
                <a:solidFill>
                  <a:srgbClr val="FF6600"/>
                </a:solidFill>
                <a:latin typeface="Rockwell"/>
                <a:ea typeface="Rockwell"/>
                <a:cs typeface="Rockwell"/>
                <a:sym typeface="Rockwell"/>
              </a:rPr>
              <a:t> </a:t>
            </a:r>
            <a:br>
              <a:rPr lang="en-GB" sz="4000" b="0" i="0" u="none" strike="noStrike" cap="none">
                <a:solidFill>
                  <a:srgbClr val="FF6600"/>
                </a:solidFill>
                <a:latin typeface="Rockwell"/>
                <a:ea typeface="Rockwell"/>
                <a:cs typeface="Rockwell"/>
                <a:sym typeface="Rockwell"/>
              </a:rPr>
            </a:br>
            <a:r>
              <a:rPr lang="en-GB" sz="4000" b="0" i="0" u="none" strike="noStrike" cap="none">
                <a:solidFill>
                  <a:srgbClr val="FF6600"/>
                </a:solidFill>
                <a:latin typeface="Rockwell"/>
                <a:ea typeface="Rockwell"/>
                <a:cs typeface="Rockwell"/>
                <a:sym typeface="Rockwell"/>
              </a:rPr>
              <a:t/>
            </a:r>
            <a:br>
              <a:rPr lang="en-GB" sz="4000" b="0" i="0" u="none" strike="noStrike" cap="none">
                <a:solidFill>
                  <a:srgbClr val="FF6600"/>
                </a:solidFill>
                <a:latin typeface="Rockwell"/>
                <a:ea typeface="Rockwell"/>
                <a:cs typeface="Rockwell"/>
                <a:sym typeface="Rockwell"/>
              </a:rPr>
            </a:br>
            <a:r>
              <a:rPr lang="en-GB" sz="4000" b="0" i="0" u="none" strike="noStrike" cap="none">
                <a:solidFill>
                  <a:srgbClr val="FF6600"/>
                </a:solidFill>
                <a:latin typeface="Rockwell"/>
                <a:ea typeface="Rockwell"/>
                <a:cs typeface="Rockwell"/>
                <a:sym typeface="Rockwell"/>
              </a:rPr>
              <a:t/>
            </a:r>
            <a:br>
              <a:rPr lang="en-GB" sz="4000" b="0" i="0" u="none" strike="noStrike" cap="none">
                <a:solidFill>
                  <a:srgbClr val="FF6600"/>
                </a:solidFill>
                <a:latin typeface="Rockwell"/>
                <a:ea typeface="Rockwell"/>
                <a:cs typeface="Rockwell"/>
                <a:sym typeface="Rockwell"/>
              </a:rPr>
            </a:br>
            <a:endParaRPr sz="4000" b="0" i="0" u="none" strike="noStrike" cap="none">
              <a:solidFill>
                <a:srgbClr val="FF6600"/>
              </a:solidFill>
              <a:latin typeface="Rockwell"/>
              <a:ea typeface="Rockwell"/>
              <a:cs typeface="Rockwell"/>
              <a:sym typeface="Rockwell"/>
            </a:endParaRPr>
          </a:p>
        </p:txBody>
      </p:sp>
      <p:sp>
        <p:nvSpPr>
          <p:cNvPr id="164" name="Google Shape;164;p23"/>
          <p:cNvSpPr txBox="1"/>
          <p:nvPr/>
        </p:nvSpPr>
        <p:spPr>
          <a:xfrm>
            <a:off x="5220072" y="6381328"/>
            <a:ext cx="44237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FF6600"/>
                </a:solidFill>
                <a:latin typeface="Rockwell"/>
                <a:ea typeface="Rockwell"/>
                <a:cs typeface="Rockwell"/>
                <a:sym typeface="Rockwell"/>
              </a:rPr>
              <a:t>Photo by </a:t>
            </a:r>
            <a:r>
              <a:rPr lang="en-GB" sz="1800" u="sng">
                <a:solidFill>
                  <a:schemeClr val="hlink"/>
                </a:solidFill>
                <a:latin typeface="Rockwell"/>
                <a:ea typeface="Rockwell"/>
                <a:cs typeface="Rockwell"/>
                <a:sym typeface="Rockwell"/>
                <a:hlinkClick r:id="rId4"/>
              </a:rPr>
              <a:t>Imleedh Ali</a:t>
            </a:r>
            <a:r>
              <a:rPr lang="en-GB" sz="1800">
                <a:solidFill>
                  <a:srgbClr val="FF6600"/>
                </a:solidFill>
                <a:latin typeface="Rockwell"/>
                <a:ea typeface="Rockwell"/>
                <a:cs typeface="Rockwell"/>
                <a:sym typeface="Rockwell"/>
              </a:rPr>
              <a:t> on </a:t>
            </a:r>
            <a:r>
              <a:rPr lang="en-GB" sz="1800" u="sng">
                <a:solidFill>
                  <a:schemeClr val="hlink"/>
                </a:solidFill>
                <a:latin typeface="Rockwell"/>
                <a:ea typeface="Rockwell"/>
                <a:cs typeface="Rockwell"/>
                <a:sym typeface="Rockwell"/>
                <a:hlinkClick r:id="rId5"/>
              </a:rPr>
              <a:t>Unsplash</a:t>
            </a:r>
            <a:endParaRPr sz="1800">
              <a:solidFill>
                <a:srgbClr val="FF66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539552" y="234888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sng" strike="noStrike" cap="none">
                <a:solidFill>
                  <a:schemeClr val="hlink"/>
                </a:solidFill>
                <a:latin typeface="Rockwell"/>
                <a:ea typeface="Rockwell"/>
                <a:cs typeface="Rockwell"/>
                <a:sym typeface="Rockwell"/>
                <a:hlinkClick r:id="rId3"/>
              </a:rPr>
              <a:t>Introducing Socrates</a:t>
            </a:r>
            <a:endParaRPr sz="4400" b="0" i="0" u="none" strike="noStrike" cap="none">
              <a:solidFill>
                <a:srgbClr val="C000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074" name="Picture 2" descr="man wearing black crew-neck shirt sitting on edge while looking at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54" y="0"/>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177" name="Google Shape;177;p25"/>
          <p:cNvSpPr txBox="1">
            <a:spLocks noGrp="1"/>
          </p:cNvSpPr>
          <p:nvPr>
            <p:ph type="title"/>
          </p:nvPr>
        </p:nvSpPr>
        <p:spPr>
          <a:xfrm>
            <a:off x="452546" y="638827"/>
            <a:ext cx="8229600" cy="39828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0C0"/>
              </a:buClr>
              <a:buSzPts val="4400"/>
              <a:buFont typeface="Rockwell"/>
              <a:buNone/>
            </a:pPr>
            <a:r>
              <a:rPr lang="en-GB" sz="3200" b="0" i="0" u="none" strike="noStrike" cap="none" dirty="0" smtClean="0">
                <a:solidFill>
                  <a:srgbClr val="0070C0"/>
                </a:solidFill>
                <a:latin typeface="Rockwell"/>
                <a:ea typeface="Rockwell"/>
                <a:cs typeface="Rockwell"/>
                <a:sym typeface="Rockwell"/>
              </a:rPr>
              <a:t>You cannot live a full human life without philosophy: true or false?</a:t>
            </a:r>
            <a:endParaRPr sz="3200" b="0" i="0" u="none" strike="noStrike" cap="none" dirty="0">
              <a:solidFill>
                <a:srgbClr val="0070C0"/>
              </a:solidFill>
              <a:latin typeface="Rockwell"/>
              <a:ea typeface="Rockwell"/>
              <a:cs typeface="Rockwell"/>
              <a:sym typeface="Rockwell"/>
            </a:endParaRPr>
          </a:p>
        </p:txBody>
      </p:sp>
      <p:sp>
        <p:nvSpPr>
          <p:cNvPr id="2" name="Rectangle 1"/>
          <p:cNvSpPr/>
          <p:nvPr/>
        </p:nvSpPr>
        <p:spPr>
          <a:xfrm>
            <a:off x="2682856" y="6508654"/>
            <a:ext cx="3768980" cy="307777"/>
          </a:xfrm>
          <a:prstGeom prst="rect">
            <a:avLst/>
          </a:prstGeom>
        </p:spPr>
        <p:txBody>
          <a:bodyPr wrap="none">
            <a:spAutoFit/>
          </a:bodyPr>
          <a:lstStyle/>
          <a:p>
            <a:r>
              <a:rPr lang="en-GB" dirty="0"/>
              <a:t>Photo by </a:t>
            </a:r>
            <a:r>
              <a:rPr lang="en-GB" dirty="0" err="1">
                <a:hlinkClick r:id="rId4"/>
              </a:rPr>
              <a:t>Shashaank</a:t>
            </a:r>
            <a:r>
              <a:rPr lang="en-GB" dirty="0">
                <a:hlinkClick r:id="rId4"/>
              </a:rPr>
              <a:t> Srinivasan</a:t>
            </a:r>
            <a:r>
              <a:rPr lang="en-GB" dirty="0"/>
              <a:t> on </a:t>
            </a:r>
            <a:r>
              <a:rPr lang="en-GB" dirty="0" err="1">
                <a:hlinkClick r:id="rId5"/>
              </a:rPr>
              <a:t>Unsplash</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539552"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sng" strike="noStrike" cap="none">
                <a:solidFill>
                  <a:schemeClr val="hlink"/>
                </a:solidFill>
                <a:latin typeface="Rockwell"/>
                <a:ea typeface="Rockwell"/>
                <a:cs typeface="Rockwell"/>
                <a:sym typeface="Rockwell"/>
                <a:hlinkClick r:id="rId3"/>
              </a:rPr>
              <a:t>Socrates: the man and his life</a:t>
            </a:r>
            <a:endParaRPr sz="4400" b="0" i="0" u="none" strike="noStrike" cap="none">
              <a:solidFill>
                <a:srgbClr val="C000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90" name="Google Shape;190;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Socrates is held to be the ‘father of philosophy’.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97" name="Google Shape;19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The oracle prophesied that Socrates was the ‘wisest man of all’.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204" name="Google Shape;204;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Socrates realized that he was wiser than all others, because he knew how little he knew.</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211" name="Google Shape;2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Socrates enraged his fellow Athenians by critically questioning their ideas.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218" name="Google Shape;218;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b="0" i="0" u="none" strike="noStrike" cap="none">
                <a:solidFill>
                  <a:srgbClr val="C00000"/>
                </a:solidFill>
                <a:latin typeface="Rockwell"/>
                <a:ea typeface="Rockwell"/>
                <a:cs typeface="Rockwell"/>
                <a:sym typeface="Rockwell"/>
              </a:rPr>
              <a:t>Socrates was convicted of denying the gods of the state and corrupting the youth, and executed in 399 BCE.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cloudy sky"/>
          <p:cNvPicPr preferRelativeResize="0"/>
          <p:nvPr/>
        </p:nvPicPr>
        <p:blipFill rotWithShape="1">
          <a:blip r:embed="rId3">
            <a:alphaModFix/>
          </a:blip>
          <a:srcRect/>
          <a:stretch/>
        </p:blipFill>
        <p:spPr>
          <a:xfrm>
            <a:off x="-663988" y="-1260850"/>
            <a:ext cx="12700000" cy="8470900"/>
          </a:xfrm>
          <a:prstGeom prst="rect">
            <a:avLst/>
          </a:prstGeom>
          <a:noFill/>
          <a:ln>
            <a:noFill/>
          </a:ln>
        </p:spPr>
      </p:pic>
      <p:sp>
        <p:nvSpPr>
          <p:cNvPr id="98" name="Google Shape;98;p14"/>
          <p:cNvSpPr txBox="1">
            <a:spLocks noGrp="1"/>
          </p:cNvSpPr>
          <p:nvPr>
            <p:ph type="ctrTitle"/>
          </p:nvPr>
        </p:nvSpPr>
        <p:spPr>
          <a:xfrm>
            <a:off x="-180528" y="4820624"/>
            <a:ext cx="9793087" cy="14700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FFC000"/>
              </a:buClr>
              <a:buSzPts val="4800"/>
              <a:buFont typeface="Rockwell"/>
              <a:buNone/>
            </a:pPr>
            <a:r>
              <a:rPr lang="en-GB" sz="4800" b="0" i="0" u="none" strike="noStrike" cap="none">
                <a:solidFill>
                  <a:srgbClr val="FFC000"/>
                </a:solidFill>
                <a:latin typeface="Rockwell"/>
                <a:ea typeface="Rockwell"/>
                <a:cs typeface="Rockwell"/>
                <a:sym typeface="Rockwell"/>
              </a:rPr>
              <a:t>The dawn of philosophy</a:t>
            </a:r>
            <a:endParaRPr sz="4800" b="0" i="0" u="none" strike="noStrike" cap="none">
              <a:solidFill>
                <a:srgbClr val="FFC000"/>
              </a:solidFill>
              <a:latin typeface="Rockwell"/>
              <a:ea typeface="Rockwell"/>
              <a:cs typeface="Rockwell"/>
              <a:sym typeface="Rockwell"/>
            </a:endParaRPr>
          </a:p>
        </p:txBody>
      </p:sp>
      <p:sp>
        <p:nvSpPr>
          <p:cNvPr id="99" name="Google Shape;99;p14"/>
          <p:cNvSpPr txBox="1"/>
          <p:nvPr/>
        </p:nvSpPr>
        <p:spPr>
          <a:xfrm>
            <a:off x="345956" y="6419616"/>
            <a:ext cx="5040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0" i="0" u="none" strike="noStrike" cap="none" dirty="0">
                <a:solidFill>
                  <a:schemeClr val="accent5"/>
                </a:solidFill>
                <a:latin typeface="Rockwell"/>
                <a:ea typeface="Rockwell"/>
                <a:cs typeface="Rockwell"/>
                <a:sym typeface="Rockwell"/>
              </a:rPr>
              <a:t>Photo by </a:t>
            </a:r>
            <a:r>
              <a:rPr lang="en-GB" sz="1400" b="0" i="0" u="sng" strike="noStrike" cap="none" dirty="0">
                <a:solidFill>
                  <a:schemeClr val="accent5"/>
                </a:solidFill>
                <a:latin typeface="Rockwell"/>
                <a:ea typeface="Rockwell"/>
                <a:cs typeface="Rockwell"/>
                <a:sym typeface="Rockwell"/>
                <a:hlinkClick r:id="rId4"/>
              </a:rPr>
              <a:t>Sebastien Gabriel</a:t>
            </a:r>
            <a:r>
              <a:rPr lang="en-GB" sz="1400" b="0" i="0" u="none" strike="noStrike" cap="none" dirty="0">
                <a:solidFill>
                  <a:schemeClr val="accent5"/>
                </a:solidFill>
                <a:latin typeface="Rockwell"/>
                <a:ea typeface="Rockwell"/>
                <a:cs typeface="Rockwell"/>
                <a:sym typeface="Rockwell"/>
              </a:rPr>
              <a:t> on </a:t>
            </a:r>
            <a:r>
              <a:rPr lang="en-GB" sz="1400" b="0" i="0" u="sng" strike="noStrike" cap="none" dirty="0" err="1">
                <a:solidFill>
                  <a:schemeClr val="accent5"/>
                </a:solidFill>
                <a:latin typeface="Rockwell"/>
                <a:ea typeface="Rockwell"/>
                <a:cs typeface="Rockwell"/>
                <a:sym typeface="Rockwell"/>
                <a:hlinkClick r:id="rId5"/>
              </a:rPr>
              <a:t>Unsplash</a:t>
            </a:r>
            <a:endParaRPr sz="1400" dirty="0">
              <a:solidFill>
                <a:schemeClr val="accent5"/>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2" descr="wildlife photography of monkey near tree trunk"/>
          <p:cNvPicPr preferRelativeResize="0"/>
          <p:nvPr/>
        </p:nvPicPr>
        <p:blipFill rotWithShape="1">
          <a:blip r:embed="rId3">
            <a:alphaModFix/>
          </a:blip>
          <a:srcRect/>
          <a:stretch/>
        </p:blipFill>
        <p:spPr>
          <a:xfrm>
            <a:off x="-1780" y="0"/>
            <a:ext cx="10168325" cy="6853452"/>
          </a:xfrm>
          <a:prstGeom prst="rect">
            <a:avLst/>
          </a:prstGeom>
          <a:noFill/>
          <a:ln>
            <a:noFill/>
          </a:ln>
        </p:spPr>
      </p:pic>
      <p:sp>
        <p:nvSpPr>
          <p:cNvPr id="225" name="Google Shape;225;p32"/>
          <p:cNvSpPr txBox="1">
            <a:spLocks noGrp="1"/>
          </p:cNvSpPr>
          <p:nvPr>
            <p:ph type="title"/>
          </p:nvPr>
        </p:nvSpPr>
        <p:spPr>
          <a:xfrm>
            <a:off x="755576" y="3326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D6E3BC"/>
              </a:buClr>
              <a:buSzPts val="3959"/>
              <a:buFont typeface="Rockwell"/>
              <a:buNone/>
            </a:pPr>
            <a:r>
              <a:rPr lang="en-GB" sz="3959" b="0" i="0" u="none" strike="noStrike" cap="none">
                <a:solidFill>
                  <a:srgbClr val="D6E3BC"/>
                </a:solidFill>
                <a:latin typeface="Rockwell"/>
                <a:ea typeface="Rockwell"/>
                <a:cs typeface="Rockwell"/>
                <a:sym typeface="Rockwell"/>
              </a:rPr>
              <a:t>Right or Wrong?</a:t>
            </a:r>
            <a:br>
              <a:rPr lang="en-GB" sz="3959" b="0" i="0" u="none" strike="noStrike" cap="none">
                <a:solidFill>
                  <a:srgbClr val="D6E3BC"/>
                </a:solidFill>
                <a:latin typeface="Rockwell"/>
                <a:ea typeface="Rockwell"/>
                <a:cs typeface="Rockwell"/>
                <a:sym typeface="Rockwell"/>
              </a:rPr>
            </a:br>
            <a:r>
              <a:rPr lang="en-GB" sz="3959" b="0" i="0" u="none" strike="noStrike" cap="none">
                <a:solidFill>
                  <a:srgbClr val="D6E3BC"/>
                </a:solidFill>
                <a:latin typeface="Rockwell"/>
                <a:ea typeface="Rockwell"/>
                <a:cs typeface="Rockwell"/>
                <a:sym typeface="Rockwell"/>
              </a:rPr>
              <a:t>“Don’t criticize my beliefs”</a:t>
            </a:r>
            <a:endParaRPr sz="3959" b="0" i="0" u="none" strike="noStrike" cap="none">
              <a:solidFill>
                <a:srgbClr val="D6E3BC"/>
              </a:solidFill>
              <a:latin typeface="Rockwell"/>
              <a:ea typeface="Rockwell"/>
              <a:cs typeface="Rockwell"/>
              <a:sym typeface="Rockwell"/>
            </a:endParaRPr>
          </a:p>
        </p:txBody>
      </p:sp>
      <p:sp>
        <p:nvSpPr>
          <p:cNvPr id="226" name="Google Shape;226;p32"/>
          <p:cNvSpPr txBox="1"/>
          <p:nvPr/>
        </p:nvSpPr>
        <p:spPr>
          <a:xfrm>
            <a:off x="32048" y="6318611"/>
            <a:ext cx="37444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Photo by </a:t>
            </a:r>
            <a:r>
              <a:rPr lang="en-GB" sz="1800" u="sng">
                <a:solidFill>
                  <a:schemeClr val="hlink"/>
                </a:solidFill>
                <a:latin typeface="Calibri"/>
                <a:ea typeface="Calibri"/>
                <a:cs typeface="Calibri"/>
                <a:sym typeface="Calibri"/>
                <a:hlinkClick r:id="rId4"/>
              </a:rPr>
              <a:t>Lewis Roberts</a:t>
            </a:r>
            <a:r>
              <a:rPr lang="en-GB" sz="1800">
                <a:solidFill>
                  <a:schemeClr val="lt1"/>
                </a:solidFill>
                <a:latin typeface="Calibri"/>
                <a:ea typeface="Calibri"/>
                <a:cs typeface="Calibri"/>
                <a:sym typeface="Calibri"/>
              </a:rPr>
              <a:t> on </a:t>
            </a:r>
            <a:r>
              <a:rPr lang="en-GB" sz="1800" u="sng">
                <a:solidFill>
                  <a:schemeClr val="hlink"/>
                </a:solidFill>
                <a:latin typeface="Calibri"/>
                <a:ea typeface="Calibri"/>
                <a:cs typeface="Calibri"/>
                <a:sym typeface="Calibri"/>
                <a:hlinkClick r:id="rId5"/>
              </a:rPr>
              <a:t>Unsplash</a:t>
            </a: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467544" y="26369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Rockwell"/>
              <a:buNone/>
            </a:pPr>
            <a:r>
              <a:rPr lang="en-GB" sz="4400" b="0" i="0" u="sng" strike="noStrike" cap="none">
                <a:solidFill>
                  <a:schemeClr val="hlink"/>
                </a:solidFill>
                <a:latin typeface="Rockwell"/>
                <a:ea typeface="Rockwell"/>
                <a:cs typeface="Rockwell"/>
                <a:sym typeface="Rockwell"/>
                <a:hlinkClick r:id="rId3"/>
              </a:rPr>
              <a:t>The Ideas of Socrates</a:t>
            </a:r>
            <a:endParaRPr sz="4400" b="0" i="0" u="none" strike="noStrike" cap="none">
              <a:solidFill>
                <a:schemeClr val="dk1"/>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descr="landscape photography of splitted road surrounded with trees"/>
          <p:cNvPicPr preferRelativeResize="0"/>
          <p:nvPr/>
        </p:nvPicPr>
        <p:blipFill rotWithShape="1">
          <a:blip r:embed="rId3">
            <a:alphaModFix/>
          </a:blip>
          <a:srcRect/>
          <a:stretch/>
        </p:blipFill>
        <p:spPr>
          <a:xfrm>
            <a:off x="-18612" y="-243408"/>
            <a:ext cx="9525000" cy="11906250"/>
          </a:xfrm>
          <a:prstGeom prst="rect">
            <a:avLst/>
          </a:prstGeom>
          <a:noFill/>
          <a:ln>
            <a:noFill/>
          </a:ln>
        </p:spPr>
      </p:pic>
      <p:sp>
        <p:nvSpPr>
          <p:cNvPr id="239" name="Google Shape;239;p34"/>
          <p:cNvSpPr txBox="1">
            <a:spLocks noGrp="1"/>
          </p:cNvSpPr>
          <p:nvPr>
            <p:ph type="title"/>
          </p:nvPr>
        </p:nvSpPr>
        <p:spPr>
          <a:xfrm>
            <a:off x="1827564" y="4290023"/>
            <a:ext cx="5832648" cy="26766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Rockwell"/>
              <a:buNone/>
            </a:pPr>
            <a:r>
              <a:rPr lang="en-GB" sz="3200" b="0" i="0" u="none" strike="noStrike" cap="none">
                <a:solidFill>
                  <a:schemeClr val="lt1"/>
                </a:solidFill>
                <a:latin typeface="Rockwell"/>
                <a:ea typeface="Rockwell"/>
                <a:cs typeface="Rockwell"/>
                <a:sym typeface="Rockwell"/>
              </a:rPr>
              <a:t/>
            </a:r>
            <a:br>
              <a:rPr lang="en-GB" sz="3200" b="0" i="0" u="none" strike="noStrike" cap="none">
                <a:solidFill>
                  <a:schemeClr val="lt1"/>
                </a:solidFill>
                <a:latin typeface="Rockwell"/>
                <a:ea typeface="Rockwell"/>
                <a:cs typeface="Rockwell"/>
                <a:sym typeface="Rockwell"/>
              </a:rPr>
            </a:br>
            <a:r>
              <a:rPr lang="en-GB" sz="3200" b="0" i="0" u="none" strike="noStrike" cap="none">
                <a:solidFill>
                  <a:schemeClr val="lt1"/>
                </a:solidFill>
                <a:latin typeface="Rockwell"/>
                <a:ea typeface="Rockwell"/>
                <a:cs typeface="Rockwell"/>
                <a:sym typeface="Rockwell"/>
              </a:rPr>
              <a:t> Virtue or pleasure: </a:t>
            </a:r>
            <a:br>
              <a:rPr lang="en-GB" sz="3200" b="0" i="0" u="none" strike="noStrike" cap="none">
                <a:solidFill>
                  <a:schemeClr val="lt1"/>
                </a:solidFill>
                <a:latin typeface="Rockwell"/>
                <a:ea typeface="Rockwell"/>
                <a:cs typeface="Rockwell"/>
                <a:sym typeface="Rockwell"/>
              </a:rPr>
            </a:br>
            <a:r>
              <a:rPr lang="en-GB" sz="3200" b="0" i="0" u="none" strike="noStrike" cap="none">
                <a:solidFill>
                  <a:schemeClr val="lt1"/>
                </a:solidFill>
                <a:latin typeface="Rockwell"/>
                <a:ea typeface="Rockwell"/>
                <a:cs typeface="Rockwell"/>
                <a:sym typeface="Rockwell"/>
              </a:rPr>
              <a:t>which would you choose?</a:t>
            </a:r>
            <a:endParaRPr sz="3200" b="0" i="0" u="none" strike="noStrike" cap="none">
              <a:solidFill>
                <a:schemeClr val="lt1"/>
              </a:solidFill>
              <a:latin typeface="Rockwell"/>
              <a:ea typeface="Rockwell"/>
              <a:cs typeface="Rockwell"/>
              <a:sym typeface="Rockwell"/>
            </a:endParaRPr>
          </a:p>
        </p:txBody>
      </p:sp>
      <p:sp>
        <p:nvSpPr>
          <p:cNvPr id="240" name="Google Shape;240;p34"/>
          <p:cNvSpPr txBox="1"/>
          <p:nvPr/>
        </p:nvSpPr>
        <p:spPr>
          <a:xfrm>
            <a:off x="3563888" y="6442983"/>
            <a:ext cx="424847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a:solidFill>
                  <a:schemeClr val="lt1"/>
                </a:solidFill>
                <a:latin typeface="Rockwell"/>
                <a:ea typeface="Rockwell"/>
                <a:cs typeface="Rockwell"/>
                <a:sym typeface="Rockwell"/>
              </a:rPr>
              <a:t>Photo by </a:t>
            </a:r>
            <a:r>
              <a:rPr lang="en-GB" sz="1600" u="sng">
                <a:solidFill>
                  <a:schemeClr val="hlink"/>
                </a:solidFill>
                <a:latin typeface="Rockwell"/>
                <a:ea typeface="Rockwell"/>
                <a:cs typeface="Rockwell"/>
                <a:sym typeface="Rockwell"/>
                <a:hlinkClick r:id="rId4"/>
              </a:rPr>
              <a:t>Oliver Roos</a:t>
            </a:r>
            <a:r>
              <a:rPr lang="en-GB" sz="1600">
                <a:solidFill>
                  <a:schemeClr val="lt1"/>
                </a:solidFill>
                <a:latin typeface="Rockwell"/>
                <a:ea typeface="Rockwell"/>
                <a:cs typeface="Rockwell"/>
                <a:sym typeface="Rockwell"/>
              </a:rPr>
              <a:t> on </a:t>
            </a:r>
            <a:r>
              <a:rPr lang="en-GB" sz="1600" u="sng">
                <a:solidFill>
                  <a:schemeClr val="hlink"/>
                </a:solidFill>
                <a:latin typeface="Rockwell"/>
                <a:ea typeface="Rockwell"/>
                <a:cs typeface="Rockwell"/>
                <a:sym typeface="Rockwell"/>
                <a:hlinkClick r:id="rId5"/>
              </a:rPr>
              <a:t>Unsplash</a:t>
            </a:r>
            <a:endParaRPr sz="1600">
              <a:solidFill>
                <a:schemeClr val="lt1"/>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149100" y="74550"/>
            <a:ext cx="3933000" cy="809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4800">
                <a:solidFill>
                  <a:srgbClr val="8E0000"/>
                </a:solidFill>
                <a:latin typeface="Rockwell"/>
                <a:ea typeface="Rockwell"/>
                <a:cs typeface="Rockwell"/>
                <a:sym typeface="Rockwell"/>
              </a:rPr>
              <a:t>What is real?</a:t>
            </a:r>
            <a:endParaRPr sz="4800">
              <a:solidFill>
                <a:srgbClr val="8E0000"/>
              </a:solidFill>
              <a:latin typeface="Rockwell"/>
              <a:ea typeface="Rockwell"/>
              <a:cs typeface="Rockwell"/>
              <a:sym typeface="Rockwell"/>
            </a:endParaRPr>
          </a:p>
        </p:txBody>
      </p:sp>
      <p:sp>
        <p:nvSpPr>
          <p:cNvPr id="255" name="Google Shape;255;p36"/>
          <p:cNvSpPr txBox="1"/>
          <p:nvPr/>
        </p:nvSpPr>
        <p:spPr>
          <a:xfrm>
            <a:off x="53225" y="6400075"/>
            <a:ext cx="3000000" cy="41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111111"/>
                </a:solidFill>
                <a:highlight>
                  <a:srgbClr val="F5F5F5"/>
                </a:highlight>
                <a:latin typeface="Helvetica Neue"/>
                <a:ea typeface="Helvetica Neue"/>
                <a:cs typeface="Helvetica Neue"/>
                <a:sym typeface="Helvetica Neue"/>
              </a:rPr>
              <a:t>Photo by </a:t>
            </a:r>
            <a:r>
              <a:rPr lang="en-GB" sz="1050" u="sng">
                <a:solidFill>
                  <a:srgbClr val="999999"/>
                </a:solidFill>
                <a:highlight>
                  <a:srgbClr val="F5F5F5"/>
                </a:highlight>
                <a:latin typeface="Helvetica Neue"/>
                <a:ea typeface="Helvetica Neue"/>
                <a:cs typeface="Helvetica Neue"/>
                <a:sym typeface="Helvetica Neue"/>
                <a:hlinkClick r:id="rId4"/>
              </a:rPr>
              <a:t>Aziz Acharki</a:t>
            </a:r>
            <a:r>
              <a:rPr lang="en-GB" sz="1050">
                <a:solidFill>
                  <a:srgbClr val="111111"/>
                </a:solidFill>
                <a:highlight>
                  <a:srgbClr val="F5F5F5"/>
                </a:highlight>
                <a:latin typeface="Helvetica Neue"/>
                <a:ea typeface="Helvetica Neue"/>
                <a:cs typeface="Helvetica Neue"/>
                <a:sym typeface="Helvetica Neue"/>
              </a:rPr>
              <a:t> on </a:t>
            </a:r>
            <a:r>
              <a:rPr lang="en-GB" sz="1050" u="sng">
                <a:solidFill>
                  <a:srgbClr val="999999"/>
                </a:solidFill>
                <a:highlight>
                  <a:srgbClr val="F5F5F5"/>
                </a:highlight>
                <a:latin typeface="Helvetica Neue"/>
                <a:ea typeface="Helvetica Neue"/>
                <a:cs typeface="Helvetica Neue"/>
                <a:sym typeface="Helvetica Neue"/>
                <a:hlinkClick r:id="rId5"/>
              </a:rPr>
              <a:t>Unsplash</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233575" y="181020"/>
            <a:ext cx="8229600" cy="72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0B5394"/>
                </a:solidFill>
                <a:latin typeface="Rockwell"/>
                <a:ea typeface="Rockwell"/>
                <a:cs typeface="Rockwell"/>
                <a:sym typeface="Rockwell"/>
              </a:rPr>
              <a:t>Is time real?</a:t>
            </a:r>
            <a:endParaRPr>
              <a:solidFill>
                <a:srgbClr val="0B5394"/>
              </a:solidFill>
              <a:latin typeface="Rockwell"/>
              <a:ea typeface="Rockwell"/>
              <a:cs typeface="Rockwell"/>
              <a:sym typeface="Rockwell"/>
            </a:endParaRPr>
          </a:p>
        </p:txBody>
      </p:sp>
      <p:pic>
        <p:nvPicPr>
          <p:cNvPr id="262" name="Google Shape;262;p37"/>
          <p:cNvPicPr preferRelativeResize="0"/>
          <p:nvPr/>
        </p:nvPicPr>
        <p:blipFill>
          <a:blip r:embed="rId3">
            <a:alphaModFix/>
          </a:blip>
          <a:stretch>
            <a:fillRect/>
          </a:stretch>
        </p:blipFill>
        <p:spPr>
          <a:xfrm>
            <a:off x="2942626" y="1363075"/>
            <a:ext cx="3258750" cy="4888150"/>
          </a:xfrm>
          <a:prstGeom prst="rect">
            <a:avLst/>
          </a:prstGeom>
          <a:noFill/>
          <a:ln>
            <a:noFill/>
          </a:ln>
        </p:spPr>
      </p:pic>
      <p:sp>
        <p:nvSpPr>
          <p:cNvPr id="263" name="Google Shape;263;p37"/>
          <p:cNvSpPr txBox="1"/>
          <p:nvPr/>
        </p:nvSpPr>
        <p:spPr>
          <a:xfrm>
            <a:off x="6467600" y="6357525"/>
            <a:ext cx="2488200" cy="2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chemeClr val="hlink"/>
                </a:solidFill>
                <a:latin typeface="Rockwell"/>
                <a:ea typeface="Rockwell"/>
                <a:cs typeface="Rockwell"/>
                <a:sym typeface="Rockwell"/>
                <a:hlinkClick r:id="rId4"/>
              </a:rPr>
              <a:t>Photo by Erik Witsoe on Unsplash</a:t>
            </a:r>
            <a:br>
              <a:rPr lang="en-GB" sz="1100" u="sng">
                <a:solidFill>
                  <a:schemeClr val="hlink"/>
                </a:solidFill>
                <a:latin typeface="Rockwell"/>
                <a:ea typeface="Rockwell"/>
                <a:cs typeface="Rockwell"/>
                <a:sym typeface="Rockwell"/>
                <a:hlinkClick r:id="rId4"/>
              </a:rPr>
            </a:br>
            <a:endParaRPr sz="1100">
              <a:solidFill>
                <a:srgbClr val="1155CC"/>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Rockwell"/>
                <a:ea typeface="Rockwell"/>
                <a:cs typeface="Rockwell"/>
                <a:sym typeface="Rockwell"/>
              </a:rPr>
              <a:t>Are numbers real?</a:t>
            </a:r>
            <a:endParaRPr>
              <a:latin typeface="Rockwell"/>
              <a:ea typeface="Rockwell"/>
              <a:cs typeface="Rockwell"/>
              <a:sym typeface="Rockwell"/>
            </a:endParaRPr>
          </a:p>
        </p:txBody>
      </p:sp>
      <p:pic>
        <p:nvPicPr>
          <p:cNvPr id="270" name="Google Shape;270;p38"/>
          <p:cNvPicPr preferRelativeResize="0"/>
          <p:nvPr/>
        </p:nvPicPr>
        <p:blipFill>
          <a:blip r:embed="rId3">
            <a:alphaModFix/>
          </a:blip>
          <a:stretch>
            <a:fillRect/>
          </a:stretch>
        </p:blipFill>
        <p:spPr>
          <a:xfrm>
            <a:off x="2857863" y="1417638"/>
            <a:ext cx="3428279" cy="5135562"/>
          </a:xfrm>
          <a:prstGeom prst="rect">
            <a:avLst/>
          </a:prstGeom>
          <a:noFill/>
          <a:ln>
            <a:noFill/>
          </a:ln>
        </p:spPr>
      </p:pic>
      <p:sp>
        <p:nvSpPr>
          <p:cNvPr id="271" name="Google Shape;271;p38"/>
          <p:cNvSpPr txBox="1"/>
          <p:nvPr/>
        </p:nvSpPr>
        <p:spPr>
          <a:xfrm>
            <a:off x="6463950" y="6282950"/>
            <a:ext cx="25983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rgbClr val="666666"/>
                </a:solidFill>
                <a:latin typeface="Rockwell"/>
                <a:ea typeface="Rockwell"/>
                <a:cs typeface="Rockwell"/>
                <a:sym typeface="Rockwell"/>
                <a:hlinkClick r:id="rId4"/>
              </a:rPr>
              <a:t>Photo by Jennifer Burk on Unsplash</a:t>
            </a:r>
            <a:endParaRPr sz="1100">
              <a:solidFill>
                <a:srgbClr val="666666"/>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415636" y="2438331"/>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600" dirty="0">
                <a:solidFill>
                  <a:srgbClr val="F3F3F3"/>
                </a:solidFill>
                <a:latin typeface="Rockwell"/>
                <a:ea typeface="Rockwell"/>
                <a:cs typeface="Rockwell"/>
                <a:sym typeface="Rockwell"/>
                <a:hlinkClick r:id="rId3"/>
              </a:rPr>
              <a:t>Is the world of sense experience real?</a:t>
            </a:r>
            <a:endParaRPr sz="3600" dirty="0">
              <a:solidFill>
                <a:srgbClr val="F3F3F3"/>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3"/>
        <p:cNvGrpSpPr/>
        <p:nvPr/>
      </p:nvGrpSpPr>
      <p:grpSpPr>
        <a:xfrm>
          <a:off x="0" y="0"/>
          <a:ext cx="0" cy="0"/>
          <a:chOff x="0" y="0"/>
          <a:chExt cx="0" cy="0"/>
        </a:xfrm>
      </p:grpSpPr>
      <p:pic>
        <p:nvPicPr>
          <p:cNvPr id="284" name="Google Shape;284;p40"/>
          <p:cNvPicPr preferRelativeResize="0"/>
          <p:nvPr/>
        </p:nvPicPr>
        <p:blipFill>
          <a:blip r:embed="rId3">
            <a:alphaModFix/>
          </a:blip>
          <a:stretch>
            <a:fillRect/>
          </a:stretch>
        </p:blipFill>
        <p:spPr>
          <a:xfrm>
            <a:off x="2882675" y="989013"/>
            <a:ext cx="3378660" cy="5135563"/>
          </a:xfrm>
          <a:prstGeom prst="rect">
            <a:avLst/>
          </a:prstGeom>
          <a:noFill/>
          <a:ln>
            <a:noFill/>
          </a:ln>
        </p:spPr>
      </p:pic>
      <p:sp>
        <p:nvSpPr>
          <p:cNvPr id="285" name="Google Shape;285;p40"/>
          <p:cNvSpPr txBox="1"/>
          <p:nvPr/>
        </p:nvSpPr>
        <p:spPr>
          <a:xfrm>
            <a:off x="5822350" y="6233700"/>
            <a:ext cx="29100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rgbClr val="F3F3F3"/>
                </a:solidFill>
                <a:latin typeface="Rockwell"/>
                <a:ea typeface="Rockwell"/>
                <a:cs typeface="Rockwell"/>
                <a:sym typeface="Rockwell"/>
                <a:hlinkClick r:id="rId4"/>
              </a:rPr>
              <a:t>Photo by Meredith Whitman on Unsplash</a:t>
            </a:r>
            <a:br>
              <a:rPr lang="en-GB" sz="1100" u="sng">
                <a:solidFill>
                  <a:srgbClr val="F3F3F3"/>
                </a:solidFill>
                <a:latin typeface="Rockwell"/>
                <a:ea typeface="Rockwell"/>
                <a:cs typeface="Rockwell"/>
                <a:sym typeface="Rockwell"/>
                <a:hlinkClick r:id="rId4"/>
              </a:rPr>
            </a:br>
            <a:endParaRPr sz="1100">
              <a:solidFill>
                <a:srgbClr val="F3F3F3"/>
              </a:solidFill>
              <a:latin typeface="Rockwell"/>
              <a:ea typeface="Rockwell"/>
              <a:cs typeface="Rockwell"/>
              <a:sym typeface="Rockwell"/>
            </a:endParaRPr>
          </a:p>
        </p:txBody>
      </p:sp>
      <p:sp>
        <p:nvSpPr>
          <p:cNvPr id="286" name="Google Shape;286;p40"/>
          <p:cNvSpPr txBox="1">
            <a:spLocks noGrp="1"/>
          </p:cNvSpPr>
          <p:nvPr>
            <p:ph type="title"/>
          </p:nvPr>
        </p:nvSpPr>
        <p:spPr>
          <a:xfrm>
            <a:off x="457200" y="3065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E8E8E8"/>
                </a:solidFill>
                <a:latin typeface="Rockwell"/>
                <a:ea typeface="Rockwell"/>
                <a:cs typeface="Rockwell"/>
                <a:sym typeface="Rockwell"/>
              </a:rPr>
              <a:t>Is beauty real?</a:t>
            </a:r>
            <a:endParaRPr>
              <a:solidFill>
                <a:srgbClr val="E8E8E8"/>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457200" y="1787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434343"/>
                </a:solidFill>
                <a:latin typeface="Rockwell"/>
                <a:ea typeface="Rockwell"/>
                <a:cs typeface="Rockwell"/>
                <a:sym typeface="Rockwell"/>
              </a:rPr>
              <a:t>Is truth real? </a:t>
            </a:r>
            <a:endParaRPr>
              <a:solidFill>
                <a:srgbClr val="434343"/>
              </a:solidFill>
              <a:latin typeface="Rockwell"/>
              <a:ea typeface="Rockwell"/>
              <a:cs typeface="Rockwell"/>
              <a:sym typeface="Rockwell"/>
            </a:endParaRPr>
          </a:p>
        </p:txBody>
      </p:sp>
      <p:pic>
        <p:nvPicPr>
          <p:cNvPr id="293" name="Google Shape;293;p41"/>
          <p:cNvPicPr preferRelativeResize="0"/>
          <p:nvPr/>
        </p:nvPicPr>
        <p:blipFill>
          <a:blip r:embed="rId3">
            <a:alphaModFix/>
          </a:blip>
          <a:stretch>
            <a:fillRect/>
          </a:stretch>
        </p:blipFill>
        <p:spPr>
          <a:xfrm>
            <a:off x="1552975" y="1418337"/>
            <a:ext cx="6038025" cy="4021325"/>
          </a:xfrm>
          <a:prstGeom prst="rect">
            <a:avLst/>
          </a:prstGeom>
          <a:noFill/>
          <a:ln>
            <a:noFill/>
          </a:ln>
        </p:spPr>
      </p:pic>
      <p:sp>
        <p:nvSpPr>
          <p:cNvPr id="294" name="Google Shape;294;p41"/>
          <p:cNvSpPr txBox="1"/>
          <p:nvPr/>
        </p:nvSpPr>
        <p:spPr>
          <a:xfrm>
            <a:off x="6120300" y="6144500"/>
            <a:ext cx="25665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rgbClr val="434343"/>
                </a:solidFill>
                <a:latin typeface="Rockwell"/>
                <a:ea typeface="Rockwell"/>
                <a:cs typeface="Rockwell"/>
                <a:sym typeface="Rockwell"/>
                <a:hlinkClick r:id="rId4"/>
              </a:rPr>
              <a:t>Photo by Steve Johnson on Unsplash</a:t>
            </a:r>
            <a:endParaRPr sz="1100">
              <a:solidFill>
                <a:srgbClr val="434343"/>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937825" y="24150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6000">
                <a:solidFill>
                  <a:srgbClr val="434343"/>
                </a:solidFill>
              </a:rPr>
              <a:t>Is goodness real?</a:t>
            </a:r>
            <a:endParaRPr sz="6000">
              <a:solidFill>
                <a:srgbClr val="434343"/>
              </a:solidFill>
            </a:endParaRPr>
          </a:p>
        </p:txBody>
      </p:sp>
      <p:sp>
        <p:nvSpPr>
          <p:cNvPr id="301" name="Google Shape;301;p42"/>
          <p:cNvSpPr txBox="1"/>
          <p:nvPr/>
        </p:nvSpPr>
        <p:spPr>
          <a:xfrm>
            <a:off x="5431025" y="6165800"/>
            <a:ext cx="3386400" cy="3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latin typeface="Rockwell"/>
                <a:ea typeface="Rockwell"/>
                <a:cs typeface="Rockwell"/>
                <a:sym typeface="Rockwell"/>
                <a:hlinkClick r:id="rId4"/>
              </a:rPr>
              <a:t>Photo by Jenn Evelyn-Ann on Unsplash</a:t>
            </a:r>
            <a:endParaRPr>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p:nvPr/>
        </p:nvSpPr>
        <p:spPr>
          <a:xfrm>
            <a:off x="728580" y="1124744"/>
            <a:ext cx="7806302" cy="5755422"/>
          </a:xfrm>
          <a:prstGeom prst="rect">
            <a:avLst/>
          </a:prstGeom>
          <a:noFill/>
          <a:ln>
            <a:noFill/>
          </a:ln>
          <a:effectLst>
            <a:reflection stA="50000" endA="300" endPos="90000" sy="-100000" algn="bl" rotWithShape="0"/>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Calibri"/>
              <a:ea typeface="Calibri"/>
              <a:cs typeface="Calibri"/>
              <a:sym typeface="Calibri"/>
            </a:endParaRPr>
          </a:p>
          <a:p>
            <a:pPr marL="0" marR="0" lvl="0" indent="0" algn="ctr" rtl="0">
              <a:spcBef>
                <a:spcPts val="0"/>
              </a:spcBef>
              <a:spcAft>
                <a:spcPts val="0"/>
              </a:spcAft>
              <a:buNone/>
            </a:pPr>
            <a:r>
              <a:rPr lang="en-GB" sz="9600">
                <a:solidFill>
                  <a:srgbClr val="0070C0"/>
                </a:solidFill>
                <a:latin typeface="Rockwell"/>
                <a:ea typeface="Rockwell"/>
                <a:cs typeface="Rockwell"/>
                <a:sym typeface="Rockwell"/>
              </a:rPr>
              <a:t>“The first philosopher”</a:t>
            </a:r>
            <a:endParaRPr/>
          </a:p>
          <a:p>
            <a:pPr marL="0" marR="0" lvl="0" indent="0" algn="ctr" rtl="0">
              <a:spcBef>
                <a:spcPts val="0"/>
              </a:spcBef>
              <a:spcAft>
                <a:spcPts val="0"/>
              </a:spcAft>
              <a:buNone/>
            </a:pPr>
            <a:endParaRPr sz="4400">
              <a:solidFill>
                <a:srgbClr val="0070C0"/>
              </a:solidFill>
              <a:latin typeface="Calibri"/>
              <a:ea typeface="Calibri"/>
              <a:cs typeface="Calibri"/>
              <a:sym typeface="Calibri"/>
            </a:endParaRPr>
          </a:p>
          <a:p>
            <a:pPr marL="0" marR="0" lvl="0" indent="0" algn="ctr" rtl="0">
              <a:spcBef>
                <a:spcPts val="0"/>
              </a:spcBef>
              <a:spcAft>
                <a:spcPts val="0"/>
              </a:spcAft>
              <a:buNone/>
            </a:pPr>
            <a:r>
              <a:rPr lang="en-GB" sz="4400" u="sng">
                <a:solidFill>
                  <a:schemeClr val="hlink"/>
                </a:solidFill>
                <a:latin typeface="Rockwell"/>
                <a:ea typeface="Rockwell"/>
                <a:cs typeface="Rockwell"/>
                <a:sym typeface="Rockwell"/>
                <a:hlinkClick r:id="rId3"/>
              </a:rPr>
              <a:t>Thales of Miletus </a:t>
            </a:r>
            <a:endParaRPr sz="4400">
              <a:solidFill>
                <a:srgbClr val="0070C0"/>
              </a:solidFill>
              <a:latin typeface="Rockwell"/>
              <a:ea typeface="Rockwell"/>
              <a:cs typeface="Rockwell"/>
              <a:sym typeface="Rockwell"/>
            </a:endParaRPr>
          </a:p>
          <a:p>
            <a:pPr marL="0" marR="0" lvl="0" indent="0" algn="ctr" rtl="0">
              <a:spcBef>
                <a:spcPts val="0"/>
              </a:spcBef>
              <a:spcAft>
                <a:spcPts val="0"/>
              </a:spcAft>
              <a:buNone/>
            </a:pPr>
            <a:endParaRPr sz="440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140618" y="2471814"/>
            <a:ext cx="86937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solidFill>
                  <a:srgbClr val="B7B7B7"/>
                </a:solidFill>
                <a:latin typeface="Rockwell"/>
                <a:ea typeface="Rockwell"/>
                <a:cs typeface="Rockwell"/>
                <a:sym typeface="Rockwell"/>
                <a:hlinkClick r:id="rId3"/>
              </a:rPr>
              <a:t>Introducing Plato </a:t>
            </a:r>
            <a:endParaRPr dirty="0">
              <a:solidFill>
                <a:srgbClr val="B7B7B7"/>
              </a:solidFill>
              <a:latin typeface="Rockwell"/>
              <a:ea typeface="Rockwell"/>
              <a:cs typeface="Rockwell"/>
              <a:sym typeface="Rockwell"/>
            </a:endParaRPr>
          </a:p>
          <a:p>
            <a:pPr marL="0" lvl="0" indent="0" algn="ctr" rtl="0">
              <a:spcBef>
                <a:spcPts val="0"/>
              </a:spcBef>
              <a:spcAft>
                <a:spcPts val="0"/>
              </a:spcAft>
              <a:buNone/>
            </a:pPr>
            <a:r>
              <a:rPr lang="en-GB" dirty="0">
                <a:solidFill>
                  <a:srgbClr val="999999"/>
                </a:solidFill>
                <a:latin typeface="Rockwell"/>
                <a:ea typeface="Rockwell"/>
                <a:cs typeface="Rockwell"/>
                <a:sym typeface="Rockwell"/>
              </a:rPr>
              <a:t>(428 - 347) BCE</a:t>
            </a:r>
            <a:endParaRPr dirty="0">
              <a:solidFill>
                <a:srgbClr val="99999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315" name="Google Shape;315;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a:solidFill>
                  <a:srgbClr val="C00000"/>
                </a:solidFill>
                <a:latin typeface="Rockwell"/>
                <a:ea typeface="Rockwell"/>
                <a:cs typeface="Rockwell"/>
                <a:sym typeface="Rockwell"/>
              </a:rPr>
              <a:t>Plato was a student of Socrates. He believed that the world of the senses is not reality.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322" name="Google Shape;322;p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a:solidFill>
                  <a:srgbClr val="C00000"/>
                </a:solidFill>
                <a:latin typeface="Rockwell"/>
                <a:ea typeface="Rockwell"/>
                <a:cs typeface="Rockwell"/>
                <a:sym typeface="Rockwell"/>
              </a:rPr>
              <a:t>Reality is made up of the Ideal Forms, things like Truth, Goodness and Beauty.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329" name="Google Shape;329;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a:solidFill>
                  <a:srgbClr val="C00000"/>
                </a:solidFill>
                <a:latin typeface="Rockwell"/>
                <a:ea typeface="Rockwell"/>
                <a:cs typeface="Rockwell"/>
                <a:sym typeface="Rockwell"/>
              </a:rPr>
              <a:t>Philosophers should free themselves from the illusions around them and contemplate these pure Forms.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34"/>
        <p:cNvGrpSpPr/>
        <p:nvPr/>
      </p:nvGrpSpPr>
      <p:grpSpPr>
        <a:xfrm>
          <a:off x="0" y="0"/>
          <a:ext cx="0" cy="0"/>
          <a:chOff x="0" y="0"/>
          <a:chExt cx="0" cy="0"/>
        </a:xfrm>
      </p:grpSpPr>
      <p:sp>
        <p:nvSpPr>
          <p:cNvPr id="2" name="TextBox 1"/>
          <p:cNvSpPr txBox="1"/>
          <p:nvPr/>
        </p:nvSpPr>
        <p:spPr>
          <a:xfrm>
            <a:off x="1596571" y="2902857"/>
            <a:ext cx="6371772" cy="646331"/>
          </a:xfrm>
          <a:prstGeom prst="rect">
            <a:avLst/>
          </a:prstGeom>
          <a:noFill/>
        </p:spPr>
        <p:txBody>
          <a:bodyPr wrap="square" rtlCol="0">
            <a:spAutoFit/>
          </a:bodyPr>
          <a:lstStyle/>
          <a:p>
            <a:pPr algn="ctr"/>
            <a:r>
              <a:rPr lang="en-GB" sz="3600" dirty="0" smtClean="0">
                <a:solidFill>
                  <a:schemeClr val="bg1"/>
                </a:solidFill>
                <a:latin typeface="Roboto" panose="020B0604020202020204" charset="0"/>
                <a:ea typeface="Roboto" panose="020B0604020202020204" charset="0"/>
                <a:hlinkClick r:id="rId3"/>
              </a:rPr>
              <a:t>Plato’s Cave</a:t>
            </a:r>
            <a:endParaRPr lang="en-GB" sz="3600" dirty="0">
              <a:solidFill>
                <a:schemeClr val="bg1"/>
              </a:solidFill>
              <a:latin typeface="Roboto" panose="020B0604020202020204" charset="0"/>
              <a:ea typeface="Roboto" panose="020B060402020202020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457200" y="2213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a:solidFill>
                  <a:srgbClr val="434343"/>
                </a:solidFill>
                <a:latin typeface="Rockwell"/>
                <a:ea typeface="Rockwell"/>
                <a:cs typeface="Rockwell"/>
                <a:sym typeface="Rockwell"/>
              </a:rPr>
              <a:t>What would your ideal society be like?</a:t>
            </a:r>
            <a:endParaRPr sz="3200">
              <a:solidFill>
                <a:srgbClr val="434343"/>
              </a:solidFill>
              <a:latin typeface="Rockwell"/>
              <a:ea typeface="Rockwell"/>
              <a:cs typeface="Rockwell"/>
              <a:sym typeface="Rockwell"/>
            </a:endParaRPr>
          </a:p>
        </p:txBody>
      </p:sp>
      <p:pic>
        <p:nvPicPr>
          <p:cNvPr id="342" name="Google Shape;342;p48"/>
          <p:cNvPicPr preferRelativeResize="0"/>
          <p:nvPr/>
        </p:nvPicPr>
        <p:blipFill>
          <a:blip r:embed="rId3">
            <a:alphaModFix/>
          </a:blip>
          <a:stretch>
            <a:fillRect/>
          </a:stretch>
        </p:blipFill>
        <p:spPr>
          <a:xfrm>
            <a:off x="2864600" y="1364399"/>
            <a:ext cx="3761625" cy="4702025"/>
          </a:xfrm>
          <a:prstGeom prst="rect">
            <a:avLst/>
          </a:prstGeom>
          <a:noFill/>
          <a:ln>
            <a:noFill/>
          </a:ln>
        </p:spPr>
      </p:pic>
      <p:sp>
        <p:nvSpPr>
          <p:cNvPr id="343" name="Google Shape;343;p48"/>
          <p:cNvSpPr txBox="1"/>
          <p:nvPr/>
        </p:nvSpPr>
        <p:spPr>
          <a:xfrm>
            <a:off x="3357463" y="6356125"/>
            <a:ext cx="27759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rgbClr val="666666"/>
                </a:solidFill>
                <a:latin typeface="Rockwell"/>
                <a:ea typeface="Rockwell"/>
                <a:cs typeface="Rockwell"/>
                <a:sym typeface="Rockwell"/>
                <a:hlinkClick r:id="rId4"/>
              </a:rPr>
              <a:t>Photo by Luiz Felipe Souza on Unsplash</a:t>
            </a:r>
            <a:r>
              <a:rPr lang="en-GB" u="sng">
                <a:solidFill>
                  <a:srgbClr val="666666"/>
                </a:solidFill>
                <a:hlinkClick r:id="rId4"/>
              </a:rPr>
              <a:t/>
            </a:r>
            <a:br>
              <a:rPr lang="en-GB" u="sng">
                <a:solidFill>
                  <a:srgbClr val="666666"/>
                </a:solidFill>
                <a:hlinkClick r:id="rId4"/>
              </a:rPr>
            </a:br>
            <a:endParaRPr>
              <a:solidFill>
                <a:srgbClr val="6666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9"/>
          <p:cNvSpPr txBox="1">
            <a:spLocks noGrp="1"/>
          </p:cNvSpPr>
          <p:nvPr>
            <p:ph type="title"/>
          </p:nvPr>
        </p:nvSpPr>
        <p:spPr>
          <a:xfrm>
            <a:off x="2395175" y="242700"/>
            <a:ext cx="35994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6000">
                <a:latin typeface="Rockwell"/>
                <a:ea typeface="Rockwell"/>
                <a:cs typeface="Rockwell"/>
                <a:sym typeface="Rockwell"/>
              </a:rPr>
              <a:t>Debate</a:t>
            </a:r>
            <a:endParaRPr sz="6000">
              <a:latin typeface="Rockwell"/>
              <a:ea typeface="Rockwell"/>
              <a:cs typeface="Rockwell"/>
              <a:sym typeface="Rockwell"/>
            </a:endParaRPr>
          </a:p>
        </p:txBody>
      </p:sp>
      <p:sp>
        <p:nvSpPr>
          <p:cNvPr id="350" name="Google Shape;350;p49"/>
          <p:cNvSpPr txBox="1">
            <a:spLocks noGrp="1"/>
          </p:cNvSpPr>
          <p:nvPr>
            <p:ph type="body" idx="1"/>
          </p:nvPr>
        </p:nvSpPr>
        <p:spPr>
          <a:xfrm>
            <a:off x="457200" y="4805575"/>
            <a:ext cx="8229600" cy="11430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GB" sz="3600">
                <a:latin typeface="Rockwell"/>
                <a:ea typeface="Rockwell"/>
                <a:cs typeface="Rockwell"/>
                <a:sym typeface="Rockwell"/>
              </a:rPr>
              <a:t>“We should let people believe their comfortable illusions.”</a:t>
            </a:r>
            <a:endParaRPr sz="3600">
              <a:latin typeface="Rockwell"/>
              <a:ea typeface="Rockwell"/>
              <a:cs typeface="Rockwell"/>
              <a:sym typeface="Rockwell"/>
            </a:endParaRPr>
          </a:p>
        </p:txBody>
      </p:sp>
      <p:pic>
        <p:nvPicPr>
          <p:cNvPr id="351" name="Google Shape;351;p49"/>
          <p:cNvPicPr preferRelativeResize="0"/>
          <p:nvPr/>
        </p:nvPicPr>
        <p:blipFill>
          <a:blip r:embed="rId3">
            <a:alphaModFix/>
          </a:blip>
          <a:stretch>
            <a:fillRect/>
          </a:stretch>
        </p:blipFill>
        <p:spPr>
          <a:xfrm>
            <a:off x="1856225" y="1586125"/>
            <a:ext cx="4762500" cy="3219450"/>
          </a:xfrm>
          <a:prstGeom prst="rect">
            <a:avLst/>
          </a:prstGeom>
          <a:noFill/>
          <a:ln>
            <a:noFill/>
          </a:ln>
        </p:spPr>
      </p:pic>
      <p:sp>
        <p:nvSpPr>
          <p:cNvPr id="352" name="Google Shape;352;p49"/>
          <p:cNvSpPr txBox="1"/>
          <p:nvPr/>
        </p:nvSpPr>
        <p:spPr>
          <a:xfrm>
            <a:off x="3013675" y="6389450"/>
            <a:ext cx="3908100" cy="2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rgbClr val="434343"/>
                </a:solidFill>
                <a:latin typeface="Rockwell"/>
                <a:ea typeface="Rockwell"/>
                <a:cs typeface="Rockwell"/>
                <a:sym typeface="Rockwell"/>
                <a:hlinkClick r:id="rId4"/>
              </a:rPr>
              <a:t>Photo by David Clode on Unsplash</a:t>
            </a:r>
            <a:endParaRPr sz="1100">
              <a:solidFill>
                <a:srgbClr val="434343"/>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5"/>
        <p:cNvGrpSpPr/>
        <p:nvPr/>
      </p:nvGrpSpPr>
      <p:grpSpPr>
        <a:xfrm>
          <a:off x="0" y="0"/>
          <a:ext cx="0" cy="0"/>
          <a:chOff x="0" y="0"/>
          <a:chExt cx="0" cy="0"/>
        </a:xfrm>
      </p:grpSpPr>
      <p:sp>
        <p:nvSpPr>
          <p:cNvPr id="366" name="Google Shape;366;p51"/>
          <p:cNvSpPr txBox="1"/>
          <p:nvPr/>
        </p:nvSpPr>
        <p:spPr>
          <a:xfrm>
            <a:off x="1078475" y="580700"/>
            <a:ext cx="7770600" cy="80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200">
                <a:solidFill>
                  <a:srgbClr val="EFEFEF"/>
                </a:solidFill>
                <a:latin typeface="Rockwell"/>
                <a:ea typeface="Rockwell"/>
                <a:cs typeface="Rockwell"/>
                <a:sym typeface="Rockwell"/>
              </a:rPr>
              <a:t>Aristotle:</a:t>
            </a:r>
            <a:endParaRPr sz="7200">
              <a:solidFill>
                <a:srgbClr val="EFEFEF"/>
              </a:solidFill>
              <a:latin typeface="Rockwell"/>
              <a:ea typeface="Rockwell"/>
              <a:cs typeface="Rockwell"/>
              <a:sym typeface="Rockwell"/>
            </a:endParaRPr>
          </a:p>
          <a:p>
            <a:pPr marL="0" lvl="0" indent="0" algn="ctr" rtl="0">
              <a:spcBef>
                <a:spcPts val="0"/>
              </a:spcBef>
              <a:spcAft>
                <a:spcPts val="0"/>
              </a:spcAft>
              <a:buNone/>
            </a:pPr>
            <a:r>
              <a:rPr lang="en-GB" sz="7200">
                <a:solidFill>
                  <a:srgbClr val="EFEFEF"/>
                </a:solidFill>
                <a:latin typeface="Rockwell"/>
                <a:ea typeface="Rockwell"/>
                <a:cs typeface="Rockwell"/>
                <a:sym typeface="Rockwell"/>
              </a:rPr>
              <a:t>How to live well </a:t>
            </a:r>
            <a:endParaRPr sz="7200">
              <a:solidFill>
                <a:srgbClr val="EFEFEF"/>
              </a:solidFill>
              <a:latin typeface="Rockwell"/>
              <a:ea typeface="Rockwell"/>
              <a:cs typeface="Rockwell"/>
              <a:sym typeface="Rockwell"/>
            </a:endParaRPr>
          </a:p>
          <a:p>
            <a:pPr marL="0" lvl="0" indent="0" algn="ctr" rtl="0">
              <a:spcBef>
                <a:spcPts val="0"/>
              </a:spcBef>
              <a:spcAft>
                <a:spcPts val="0"/>
              </a:spcAft>
              <a:buNone/>
            </a:pPr>
            <a:r>
              <a:rPr lang="en-GB" sz="6000">
                <a:latin typeface="Rockwell"/>
                <a:ea typeface="Rockwell"/>
                <a:cs typeface="Rockwell"/>
                <a:sym typeface="Rockwell"/>
              </a:rPr>
              <a:t> </a:t>
            </a:r>
            <a:endParaRPr sz="6000">
              <a:latin typeface="Rockwell"/>
              <a:ea typeface="Rockwell"/>
              <a:cs typeface="Rockwell"/>
              <a:sym typeface="Rockwell"/>
            </a:endParaRPr>
          </a:p>
        </p:txBody>
      </p:sp>
      <p:sp>
        <p:nvSpPr>
          <p:cNvPr id="367" name="Google Shape;367;p51"/>
          <p:cNvSpPr txBox="1"/>
          <p:nvPr/>
        </p:nvSpPr>
        <p:spPr>
          <a:xfrm>
            <a:off x="207225" y="6226475"/>
            <a:ext cx="24570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rgbClr val="111111"/>
                </a:solidFill>
                <a:highlight>
                  <a:srgbClr val="F5F5F5"/>
                </a:highlight>
                <a:latin typeface="Helvetica Neue"/>
                <a:ea typeface="Helvetica Neue"/>
                <a:cs typeface="Helvetica Neue"/>
                <a:sym typeface="Helvetica Neue"/>
              </a:rPr>
              <a:t>Photo by </a:t>
            </a:r>
            <a:r>
              <a:rPr lang="en-GB" sz="1050" u="sng">
                <a:solidFill>
                  <a:srgbClr val="999999"/>
                </a:solidFill>
                <a:highlight>
                  <a:srgbClr val="F5F5F5"/>
                </a:highlight>
                <a:latin typeface="Helvetica Neue"/>
                <a:ea typeface="Helvetica Neue"/>
                <a:cs typeface="Helvetica Neue"/>
                <a:sym typeface="Helvetica Neue"/>
                <a:hlinkClick r:id="rId4"/>
              </a:rPr>
              <a:t>Tim Mossholder</a:t>
            </a:r>
            <a:r>
              <a:rPr lang="en-GB" sz="1050">
                <a:solidFill>
                  <a:srgbClr val="111111"/>
                </a:solidFill>
                <a:highlight>
                  <a:srgbClr val="F5F5F5"/>
                </a:highlight>
                <a:latin typeface="Helvetica Neue"/>
                <a:ea typeface="Helvetica Neue"/>
                <a:cs typeface="Helvetica Neue"/>
                <a:sym typeface="Helvetica Neue"/>
              </a:rPr>
              <a:t> on </a:t>
            </a:r>
            <a:r>
              <a:rPr lang="en-GB" sz="1050" u="sng">
                <a:solidFill>
                  <a:srgbClr val="999999"/>
                </a:solidFill>
                <a:highlight>
                  <a:srgbClr val="F5F5F5"/>
                </a:highlight>
                <a:latin typeface="Helvetica Neue"/>
                <a:ea typeface="Helvetica Neue"/>
                <a:cs typeface="Helvetica Neue"/>
                <a:sym typeface="Helvetica Neue"/>
                <a:hlinkClick r:id="rId5"/>
              </a:rPr>
              <a:t>Unsplash</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2616057"/>
            <a:ext cx="8229600" cy="1143000"/>
          </a:xfrm>
        </p:spPr>
        <p:txBody>
          <a:bodyPr/>
          <a:lstStyle/>
          <a:p>
            <a:r>
              <a:rPr lang="en-GB" dirty="0" smtClean="0">
                <a:hlinkClick r:id="rId2"/>
              </a:rPr>
              <a:t>Introducing Aristotle</a:t>
            </a:r>
            <a:endParaRPr lang="en-GB" dirty="0"/>
          </a:p>
        </p:txBody>
      </p:sp>
    </p:spTree>
    <p:extLst>
      <p:ext uri="{BB962C8B-B14F-4D97-AF65-F5344CB8AC3E}">
        <p14:creationId xmlns:p14="http://schemas.microsoft.com/office/powerpoint/2010/main" val="43528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p52"/>
          <p:cNvSpPr txBox="1"/>
          <p:nvPr/>
        </p:nvSpPr>
        <p:spPr>
          <a:xfrm>
            <a:off x="197400" y="276350"/>
            <a:ext cx="4578600" cy="5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rgbClr val="FFFFFF"/>
                </a:solidFill>
                <a:latin typeface="Rockwell"/>
                <a:ea typeface="Rockwell"/>
                <a:cs typeface="Rockwell"/>
                <a:sym typeface="Rockwell"/>
              </a:rPr>
              <a:t>What makes people happy?</a:t>
            </a:r>
            <a:endParaRPr sz="4800">
              <a:solidFill>
                <a:srgbClr val="FFFFFF"/>
              </a:solidFill>
              <a:latin typeface="Rockwell"/>
              <a:ea typeface="Rockwell"/>
              <a:cs typeface="Rockwell"/>
              <a:sym typeface="Rockwell"/>
            </a:endParaRPr>
          </a:p>
        </p:txBody>
      </p:sp>
      <p:sp>
        <p:nvSpPr>
          <p:cNvPr id="374" name="Google Shape;374;p52"/>
          <p:cNvSpPr txBox="1"/>
          <p:nvPr/>
        </p:nvSpPr>
        <p:spPr>
          <a:xfrm>
            <a:off x="197400" y="5970000"/>
            <a:ext cx="1687200" cy="8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111111"/>
                </a:solidFill>
                <a:highlight>
                  <a:srgbClr val="F5F5F5"/>
                </a:highlight>
                <a:latin typeface="Rockwell"/>
                <a:ea typeface="Rockwell"/>
                <a:cs typeface="Rockwell"/>
                <a:sym typeface="Rockwell"/>
              </a:rPr>
              <a:t>Photo by </a:t>
            </a:r>
            <a:r>
              <a:rPr lang="en-GB" sz="1050" u="sng">
                <a:solidFill>
                  <a:srgbClr val="999999"/>
                </a:solidFill>
                <a:highlight>
                  <a:srgbClr val="F5F5F5"/>
                </a:highlight>
                <a:latin typeface="Rockwell"/>
                <a:ea typeface="Rockwell"/>
                <a:cs typeface="Rockwell"/>
                <a:sym typeface="Rockwell"/>
                <a:hlinkClick r:id="rId4"/>
              </a:rPr>
              <a:t>Ankush Minda</a:t>
            </a:r>
            <a:r>
              <a:rPr lang="en-GB" sz="1050">
                <a:solidFill>
                  <a:srgbClr val="111111"/>
                </a:solidFill>
                <a:highlight>
                  <a:srgbClr val="F5F5F5"/>
                </a:highlight>
                <a:latin typeface="Rockwell"/>
                <a:ea typeface="Rockwell"/>
                <a:cs typeface="Rockwell"/>
                <a:sym typeface="Rockwell"/>
              </a:rPr>
              <a:t> on </a:t>
            </a:r>
            <a:r>
              <a:rPr lang="en-GB" sz="1050" u="sng">
                <a:solidFill>
                  <a:srgbClr val="999999"/>
                </a:solidFill>
                <a:highlight>
                  <a:srgbClr val="F5F5F5"/>
                </a:highlight>
                <a:latin typeface="Rockwell"/>
                <a:ea typeface="Rockwell"/>
                <a:cs typeface="Rockwell"/>
                <a:sym typeface="Rockwell"/>
                <a:hlinkClick r:id="rId5"/>
              </a:rPr>
              <a:t>Unsplash</a:t>
            </a:r>
            <a:endParaRPr>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time-lapse photography of blue sea"/>
          <p:cNvPicPr preferRelativeResize="0"/>
          <p:nvPr/>
        </p:nvPicPr>
        <p:blipFill rotWithShape="1">
          <a:blip r:embed="rId3">
            <a:alphaModFix/>
          </a:blip>
          <a:srcRect/>
          <a:stretch/>
        </p:blipFill>
        <p:spPr>
          <a:xfrm flipH="1">
            <a:off x="-18936" y="0"/>
            <a:ext cx="9678988" cy="14518482"/>
          </a:xfrm>
          <a:prstGeom prst="rect">
            <a:avLst/>
          </a:prstGeom>
          <a:noFill/>
          <a:ln>
            <a:noFill/>
          </a:ln>
        </p:spPr>
      </p:pic>
      <p:sp>
        <p:nvSpPr>
          <p:cNvPr id="112" name="Google Shape;112;p16"/>
          <p:cNvSpPr txBox="1">
            <a:spLocks noGrp="1"/>
          </p:cNvSpPr>
          <p:nvPr>
            <p:ph type="body" idx="1"/>
          </p:nvPr>
        </p:nvSpPr>
        <p:spPr>
          <a:xfrm>
            <a:off x="467544" y="548680"/>
            <a:ext cx="8229600" cy="452596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1"/>
              </a:buClr>
              <a:buSzPts val="7440"/>
              <a:buFont typeface="Arial"/>
              <a:buNone/>
            </a:pPr>
            <a:r>
              <a:rPr lang="en-GB" sz="7440" b="0" i="0" u="none" strike="noStrike" cap="none">
                <a:solidFill>
                  <a:schemeClr val="lt1"/>
                </a:solidFill>
                <a:latin typeface="Rockwell"/>
                <a:ea typeface="Rockwell"/>
                <a:cs typeface="Rockwell"/>
                <a:sym typeface="Rockwell"/>
              </a:rPr>
              <a:t>A good theory?</a:t>
            </a:r>
            <a:endParaRPr/>
          </a:p>
          <a:p>
            <a:pPr marL="0" marR="0" lvl="0" indent="0" algn="ctr" rtl="0">
              <a:lnSpc>
                <a:spcPct val="80000"/>
              </a:lnSpc>
              <a:spcBef>
                <a:spcPts val="1488"/>
              </a:spcBef>
              <a:spcAft>
                <a:spcPts val="0"/>
              </a:spcAft>
              <a:buClr>
                <a:schemeClr val="dk1"/>
              </a:buClr>
              <a:buSzPts val="7440"/>
              <a:buFont typeface="Arial"/>
              <a:buNone/>
            </a:pPr>
            <a:endParaRPr sz="7440" b="0" i="0" u="none" strike="noStrike" cap="none">
              <a:solidFill>
                <a:schemeClr val="lt1"/>
              </a:solidFill>
              <a:latin typeface="Rockwell"/>
              <a:ea typeface="Rockwell"/>
              <a:cs typeface="Rockwell"/>
              <a:sym typeface="Rockwell"/>
            </a:endParaRPr>
          </a:p>
          <a:p>
            <a:pPr marL="0" marR="0" lvl="0" indent="0" algn="ctr" rtl="0">
              <a:lnSpc>
                <a:spcPct val="80000"/>
              </a:lnSpc>
              <a:spcBef>
                <a:spcPts val="1488"/>
              </a:spcBef>
              <a:spcAft>
                <a:spcPts val="0"/>
              </a:spcAft>
              <a:buClr>
                <a:schemeClr val="lt1"/>
              </a:buClr>
              <a:buSzPts val="7440"/>
              <a:buFont typeface="Arial"/>
              <a:buNone/>
            </a:pPr>
            <a:r>
              <a:rPr lang="en-GB" sz="7440" b="0" i="0" u="none" strike="noStrike" cap="none">
                <a:solidFill>
                  <a:schemeClr val="lt1"/>
                </a:solidFill>
                <a:latin typeface="Rockwell"/>
                <a:ea typeface="Rockwell"/>
                <a:cs typeface="Rockwell"/>
                <a:sym typeface="Rockwell"/>
              </a:rPr>
              <a:t>“Everything is water”</a:t>
            </a:r>
            <a:endParaRPr/>
          </a:p>
          <a:p>
            <a:pPr marL="0" marR="0" lvl="0" indent="0" algn="ctr" rtl="0">
              <a:lnSpc>
                <a:spcPct val="80000"/>
              </a:lnSpc>
              <a:spcBef>
                <a:spcPts val="496"/>
              </a:spcBef>
              <a:spcAft>
                <a:spcPts val="0"/>
              </a:spcAft>
              <a:buClr>
                <a:schemeClr val="dk1"/>
              </a:buClr>
              <a:buSzPts val="2480"/>
              <a:buFont typeface="Arial"/>
              <a:buNone/>
            </a:pPr>
            <a:endParaRPr sz="2480" b="0" i="0" u="none" strike="noStrike" cap="none">
              <a:solidFill>
                <a:srgbClr val="0070C0"/>
              </a:solidFill>
              <a:latin typeface="Calibri"/>
              <a:ea typeface="Calibri"/>
              <a:cs typeface="Calibri"/>
              <a:sym typeface="Calibri"/>
            </a:endParaRPr>
          </a:p>
          <a:p>
            <a:pPr marL="0" marR="0" lvl="0" indent="0" algn="ctr" rtl="0">
              <a:lnSpc>
                <a:spcPct val="80000"/>
              </a:lnSpc>
              <a:spcBef>
                <a:spcPts val="496"/>
              </a:spcBef>
              <a:spcAft>
                <a:spcPts val="0"/>
              </a:spcAft>
              <a:buClr>
                <a:schemeClr val="dk1"/>
              </a:buClr>
              <a:buSzPts val="2480"/>
              <a:buFont typeface="Arial"/>
              <a:buNone/>
            </a:pPr>
            <a:endParaRPr sz="2480" b="1" i="0" u="none" strike="noStrike" cap="none">
              <a:solidFill>
                <a:srgbClr val="0070C0"/>
              </a:solidFill>
              <a:latin typeface="Calibri"/>
              <a:ea typeface="Calibri"/>
              <a:cs typeface="Calibri"/>
              <a:sym typeface="Calibri"/>
            </a:endParaRPr>
          </a:p>
          <a:p>
            <a:pPr marL="342900" marR="0" lvl="0" indent="-185420" algn="ctr" rtl="0">
              <a:lnSpc>
                <a:spcPct val="80000"/>
              </a:lnSpc>
              <a:spcBef>
                <a:spcPts val="496"/>
              </a:spcBef>
              <a:spcAft>
                <a:spcPts val="0"/>
              </a:spcAft>
              <a:buClr>
                <a:schemeClr val="dk1"/>
              </a:buClr>
              <a:buSzPts val="2480"/>
              <a:buFont typeface="Arial"/>
              <a:buNone/>
            </a:pPr>
            <a:endParaRPr sz="2480" b="0" i="0" u="none" strike="noStrike" cap="none">
              <a:solidFill>
                <a:srgbClr val="0070C0"/>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a:solidFill>
                <a:schemeClr val="dk1"/>
              </a:solidFill>
              <a:latin typeface="Calibri"/>
              <a:ea typeface="Calibri"/>
              <a:cs typeface="Calibri"/>
              <a:sym typeface="Calibri"/>
            </a:endParaRPr>
          </a:p>
        </p:txBody>
      </p:sp>
      <p:sp>
        <p:nvSpPr>
          <p:cNvPr id="113" name="Google Shape;113;p16"/>
          <p:cNvSpPr txBox="1"/>
          <p:nvPr/>
        </p:nvSpPr>
        <p:spPr>
          <a:xfrm>
            <a:off x="155575" y="6288840"/>
            <a:ext cx="3600400"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Photo by </a:t>
            </a:r>
            <a:r>
              <a:rPr lang="en-GB" sz="1800" u="sng">
                <a:solidFill>
                  <a:schemeClr val="hlink"/>
                </a:solidFill>
                <a:latin typeface="Calibri"/>
                <a:ea typeface="Calibri"/>
                <a:cs typeface="Calibri"/>
                <a:sym typeface="Calibri"/>
                <a:hlinkClick r:id="rId4"/>
              </a:rPr>
              <a:t>Imleedh Ali</a:t>
            </a:r>
            <a:r>
              <a:rPr lang="en-GB" sz="1800">
                <a:solidFill>
                  <a:schemeClr val="lt1"/>
                </a:solidFill>
                <a:latin typeface="Calibri"/>
                <a:ea typeface="Calibri"/>
                <a:cs typeface="Calibri"/>
                <a:sym typeface="Calibri"/>
              </a:rPr>
              <a:t> on </a:t>
            </a:r>
            <a:r>
              <a:rPr lang="en-GB" sz="1800" u="sng">
                <a:solidFill>
                  <a:schemeClr val="hlink"/>
                </a:solidFill>
                <a:latin typeface="Calibri"/>
                <a:ea typeface="Calibri"/>
                <a:cs typeface="Calibri"/>
                <a:sym typeface="Calibri"/>
                <a:hlinkClick r:id="rId5"/>
              </a:rPr>
              <a:t>Unsplash</a:t>
            </a: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9"/>
        <p:cNvGrpSpPr/>
        <p:nvPr/>
      </p:nvGrpSpPr>
      <p:grpSpPr>
        <a:xfrm>
          <a:off x="0" y="0"/>
          <a:ext cx="0" cy="0"/>
          <a:chOff x="0" y="0"/>
          <a:chExt cx="0" cy="0"/>
        </a:xfrm>
      </p:grpSpPr>
      <p:sp>
        <p:nvSpPr>
          <p:cNvPr id="380" name="Google Shape;380;p53"/>
          <p:cNvSpPr txBox="1"/>
          <p:nvPr/>
        </p:nvSpPr>
        <p:spPr>
          <a:xfrm>
            <a:off x="858575" y="552750"/>
            <a:ext cx="6868800" cy="139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200">
                <a:solidFill>
                  <a:srgbClr val="4A86E8"/>
                </a:solidFill>
                <a:latin typeface="Rockwell"/>
                <a:ea typeface="Rockwell"/>
                <a:cs typeface="Rockwell"/>
                <a:sym typeface="Rockwell"/>
              </a:rPr>
              <a:t>W</a:t>
            </a:r>
            <a:r>
              <a:rPr lang="en-GB" sz="7200">
                <a:solidFill>
                  <a:srgbClr val="FF00FF"/>
                </a:solidFill>
                <a:latin typeface="Rockwell"/>
                <a:ea typeface="Rockwell"/>
                <a:cs typeface="Rockwell"/>
                <a:sym typeface="Rockwell"/>
              </a:rPr>
              <a:t>h</a:t>
            </a:r>
            <a:r>
              <a:rPr lang="en-GB" sz="7200">
                <a:solidFill>
                  <a:srgbClr val="9900FF"/>
                </a:solidFill>
                <a:latin typeface="Rockwell"/>
                <a:ea typeface="Rockwell"/>
                <a:cs typeface="Rockwell"/>
                <a:sym typeface="Rockwell"/>
              </a:rPr>
              <a:t>a</a:t>
            </a:r>
            <a:r>
              <a:rPr lang="en-GB" sz="7200">
                <a:solidFill>
                  <a:srgbClr val="0000FF"/>
                </a:solidFill>
                <a:latin typeface="Rockwell"/>
                <a:ea typeface="Rockwell"/>
                <a:cs typeface="Rockwell"/>
                <a:sym typeface="Rockwell"/>
              </a:rPr>
              <a:t>t</a:t>
            </a:r>
            <a:r>
              <a:rPr lang="en-GB" sz="7200">
                <a:solidFill>
                  <a:srgbClr val="4A86E8"/>
                </a:solidFill>
                <a:latin typeface="Rockwell"/>
                <a:ea typeface="Rockwell"/>
                <a:cs typeface="Rockwell"/>
                <a:sym typeface="Rockwell"/>
              </a:rPr>
              <a:t> i</a:t>
            </a:r>
            <a:r>
              <a:rPr lang="en-GB" sz="7200">
                <a:solidFill>
                  <a:srgbClr val="00FFFF"/>
                </a:solidFill>
                <a:latin typeface="Rockwell"/>
                <a:ea typeface="Rockwell"/>
                <a:cs typeface="Rockwell"/>
                <a:sym typeface="Rockwell"/>
              </a:rPr>
              <a:t>s</a:t>
            </a:r>
            <a:r>
              <a:rPr lang="en-GB" sz="7200">
                <a:solidFill>
                  <a:srgbClr val="4A86E8"/>
                </a:solidFill>
                <a:latin typeface="Rockwell"/>
                <a:ea typeface="Rockwell"/>
                <a:cs typeface="Rockwell"/>
                <a:sym typeface="Rockwell"/>
              </a:rPr>
              <a:t> </a:t>
            </a:r>
            <a:r>
              <a:rPr lang="en-GB" sz="7200">
                <a:solidFill>
                  <a:srgbClr val="00FF00"/>
                </a:solidFill>
                <a:latin typeface="Rockwell"/>
                <a:ea typeface="Rockwell"/>
                <a:cs typeface="Rockwell"/>
                <a:sym typeface="Rockwell"/>
              </a:rPr>
              <a:t>a</a:t>
            </a:r>
            <a:r>
              <a:rPr lang="en-GB" sz="7200">
                <a:solidFill>
                  <a:srgbClr val="F1C232"/>
                </a:solidFill>
                <a:latin typeface="Rockwell"/>
                <a:ea typeface="Rockwell"/>
                <a:cs typeface="Rockwell"/>
                <a:sym typeface="Rockwell"/>
              </a:rPr>
              <a:t>r</a:t>
            </a:r>
            <a:r>
              <a:rPr lang="en-GB" sz="7200">
                <a:solidFill>
                  <a:srgbClr val="C27BA0"/>
                </a:solidFill>
                <a:latin typeface="Rockwell"/>
                <a:ea typeface="Rockwell"/>
                <a:cs typeface="Rockwell"/>
                <a:sym typeface="Rockwell"/>
              </a:rPr>
              <a:t>t</a:t>
            </a:r>
            <a:r>
              <a:rPr lang="en-GB" sz="7200">
                <a:solidFill>
                  <a:srgbClr val="4A86E8"/>
                </a:solidFill>
                <a:latin typeface="Rockwell"/>
                <a:ea typeface="Rockwell"/>
                <a:cs typeface="Rockwell"/>
                <a:sym typeface="Rockwell"/>
              </a:rPr>
              <a:t> </a:t>
            </a:r>
            <a:r>
              <a:rPr lang="en-GB" sz="7200">
                <a:solidFill>
                  <a:srgbClr val="FF0000"/>
                </a:solidFill>
                <a:latin typeface="Rockwell"/>
                <a:ea typeface="Rockwell"/>
                <a:cs typeface="Rockwell"/>
                <a:sym typeface="Rockwell"/>
              </a:rPr>
              <a:t>f</a:t>
            </a:r>
            <a:r>
              <a:rPr lang="en-GB" sz="7200">
                <a:solidFill>
                  <a:srgbClr val="980000"/>
                </a:solidFill>
                <a:latin typeface="Rockwell"/>
                <a:ea typeface="Rockwell"/>
                <a:cs typeface="Rockwell"/>
                <a:sym typeface="Rockwell"/>
              </a:rPr>
              <a:t>o</a:t>
            </a:r>
            <a:r>
              <a:rPr lang="en-GB" sz="7200">
                <a:latin typeface="Rockwell"/>
                <a:ea typeface="Rockwell"/>
                <a:cs typeface="Rockwell"/>
                <a:sym typeface="Rockwell"/>
              </a:rPr>
              <a:t>r</a:t>
            </a:r>
            <a:r>
              <a:rPr lang="en-GB" sz="7200">
                <a:solidFill>
                  <a:srgbClr val="4A86E8"/>
                </a:solidFill>
                <a:latin typeface="Rockwell"/>
                <a:ea typeface="Rockwell"/>
                <a:cs typeface="Rockwell"/>
                <a:sym typeface="Rockwell"/>
              </a:rPr>
              <a:t>?</a:t>
            </a:r>
            <a:endParaRPr sz="7200">
              <a:solidFill>
                <a:srgbClr val="4A86E8"/>
              </a:solidFill>
              <a:latin typeface="Rockwell"/>
              <a:ea typeface="Rockwell"/>
              <a:cs typeface="Rockwell"/>
              <a:sym typeface="Rockwell"/>
            </a:endParaRPr>
          </a:p>
        </p:txBody>
      </p:sp>
      <p:sp>
        <p:nvSpPr>
          <p:cNvPr id="381" name="Google Shape;381;p53"/>
          <p:cNvSpPr txBox="1"/>
          <p:nvPr/>
        </p:nvSpPr>
        <p:spPr>
          <a:xfrm>
            <a:off x="7453975" y="6225000"/>
            <a:ext cx="1614900" cy="63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050">
                <a:solidFill>
                  <a:srgbClr val="111111"/>
                </a:solidFill>
                <a:highlight>
                  <a:srgbClr val="F5F5F5"/>
                </a:highlight>
                <a:latin typeface="Helvetica Neue"/>
                <a:ea typeface="Helvetica Neue"/>
                <a:cs typeface="Helvetica Neue"/>
                <a:sym typeface="Helvetica Neue"/>
              </a:rPr>
              <a:t>Photo by </a:t>
            </a:r>
            <a:r>
              <a:rPr lang="en-GB" sz="1050" u="sng">
                <a:solidFill>
                  <a:srgbClr val="999999"/>
                </a:solidFill>
                <a:highlight>
                  <a:srgbClr val="F5F5F5"/>
                </a:highlight>
                <a:latin typeface="Helvetica Neue"/>
                <a:ea typeface="Helvetica Neue"/>
                <a:cs typeface="Helvetica Neue"/>
                <a:sym typeface="Helvetica Neue"/>
                <a:hlinkClick r:id="rId4"/>
              </a:rPr>
              <a:t>Debby Hudson</a:t>
            </a:r>
            <a:r>
              <a:rPr lang="en-GB" sz="1050">
                <a:solidFill>
                  <a:srgbClr val="111111"/>
                </a:solidFill>
                <a:highlight>
                  <a:srgbClr val="F5F5F5"/>
                </a:highlight>
                <a:latin typeface="Helvetica Neue"/>
                <a:ea typeface="Helvetica Neue"/>
                <a:cs typeface="Helvetica Neue"/>
                <a:sym typeface="Helvetica Neue"/>
              </a:rPr>
              <a:t> on </a:t>
            </a:r>
            <a:r>
              <a:rPr lang="en-GB" sz="1050" u="sng">
                <a:solidFill>
                  <a:srgbClr val="999999"/>
                </a:solidFill>
                <a:highlight>
                  <a:srgbClr val="F5F5F5"/>
                </a:highlight>
                <a:latin typeface="Helvetica Neue"/>
                <a:ea typeface="Helvetica Neue"/>
                <a:cs typeface="Helvetica Neue"/>
                <a:sym typeface="Helvetica Neue"/>
                <a:hlinkClick r:id="rId5"/>
              </a:rPr>
              <a:t>Unsplash</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6"/>
        <p:cNvGrpSpPr/>
        <p:nvPr/>
      </p:nvGrpSpPr>
      <p:grpSpPr>
        <a:xfrm>
          <a:off x="0" y="0"/>
          <a:ext cx="0" cy="0"/>
          <a:chOff x="0" y="0"/>
          <a:chExt cx="0" cy="0"/>
        </a:xfrm>
      </p:grpSpPr>
      <p:sp>
        <p:nvSpPr>
          <p:cNvPr id="387" name="Google Shape;387;p54"/>
          <p:cNvSpPr txBox="1"/>
          <p:nvPr/>
        </p:nvSpPr>
        <p:spPr>
          <a:xfrm>
            <a:off x="474950" y="912300"/>
            <a:ext cx="7893600" cy="9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Rockwell"/>
                <a:ea typeface="Rockwell"/>
                <a:cs typeface="Rockwell"/>
                <a:sym typeface="Rockwell"/>
              </a:rPr>
              <a:t>What makes someone a true friend?</a:t>
            </a:r>
            <a:endParaRPr sz="4800">
              <a:solidFill>
                <a:srgbClr val="FFFFFF"/>
              </a:solidFill>
              <a:latin typeface="Rockwell"/>
              <a:ea typeface="Rockwell"/>
              <a:cs typeface="Rockwell"/>
              <a:sym typeface="Rockwell"/>
            </a:endParaRPr>
          </a:p>
        </p:txBody>
      </p:sp>
      <p:sp>
        <p:nvSpPr>
          <p:cNvPr id="388" name="Google Shape;388;p54"/>
          <p:cNvSpPr txBox="1"/>
          <p:nvPr/>
        </p:nvSpPr>
        <p:spPr>
          <a:xfrm>
            <a:off x="0" y="6407250"/>
            <a:ext cx="3000000" cy="64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111111"/>
                </a:solidFill>
                <a:highlight>
                  <a:srgbClr val="F5F5F5"/>
                </a:highlight>
                <a:latin typeface="Helvetica Neue"/>
                <a:ea typeface="Helvetica Neue"/>
                <a:cs typeface="Helvetica Neue"/>
                <a:sym typeface="Helvetica Neue"/>
              </a:rPr>
              <a:t>Photo by </a:t>
            </a:r>
            <a:r>
              <a:rPr lang="en-GB" sz="1050" u="sng">
                <a:solidFill>
                  <a:srgbClr val="999999"/>
                </a:solidFill>
                <a:highlight>
                  <a:srgbClr val="F5F5F5"/>
                </a:highlight>
                <a:latin typeface="Helvetica Neue"/>
                <a:ea typeface="Helvetica Neue"/>
                <a:cs typeface="Helvetica Neue"/>
                <a:sym typeface="Helvetica Neue"/>
                <a:hlinkClick r:id="rId4"/>
              </a:rPr>
              <a:t>Anthony Intraversato</a:t>
            </a:r>
            <a:r>
              <a:rPr lang="en-GB" sz="1050">
                <a:solidFill>
                  <a:srgbClr val="111111"/>
                </a:solidFill>
                <a:highlight>
                  <a:srgbClr val="F5F5F5"/>
                </a:highlight>
                <a:latin typeface="Helvetica Neue"/>
                <a:ea typeface="Helvetica Neue"/>
                <a:cs typeface="Helvetica Neue"/>
                <a:sym typeface="Helvetica Neue"/>
              </a:rPr>
              <a:t> on </a:t>
            </a:r>
            <a:r>
              <a:rPr lang="en-GB" sz="1050" u="sng">
                <a:solidFill>
                  <a:srgbClr val="999999"/>
                </a:solidFill>
                <a:highlight>
                  <a:srgbClr val="F5F5F5"/>
                </a:highlight>
                <a:latin typeface="Helvetica Neue"/>
                <a:ea typeface="Helvetica Neue"/>
                <a:cs typeface="Helvetica Neue"/>
                <a:sym typeface="Helvetica Neue"/>
                <a:hlinkClick r:id="rId5"/>
              </a:rPr>
              <a:t>Unsplash</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93"/>
        <p:cNvGrpSpPr/>
        <p:nvPr/>
      </p:nvGrpSpPr>
      <p:grpSpPr>
        <a:xfrm>
          <a:off x="0" y="0"/>
          <a:ext cx="0" cy="0"/>
          <a:chOff x="0" y="0"/>
          <a:chExt cx="0" cy="0"/>
        </a:xfrm>
      </p:grpSpPr>
      <p:sp>
        <p:nvSpPr>
          <p:cNvPr id="2" name="TextBox 1"/>
          <p:cNvSpPr txBox="1"/>
          <p:nvPr/>
        </p:nvSpPr>
        <p:spPr>
          <a:xfrm>
            <a:off x="2244437" y="2466109"/>
            <a:ext cx="4932218" cy="646331"/>
          </a:xfrm>
          <a:prstGeom prst="rect">
            <a:avLst/>
          </a:prstGeom>
          <a:noFill/>
        </p:spPr>
        <p:txBody>
          <a:bodyPr wrap="square" rtlCol="0">
            <a:spAutoFit/>
          </a:bodyPr>
          <a:lstStyle/>
          <a:p>
            <a:pPr algn="ctr"/>
            <a:r>
              <a:rPr lang="en-GB" sz="3600" dirty="0" smtClean="0">
                <a:solidFill>
                  <a:schemeClr val="bg1"/>
                </a:solidFill>
                <a:latin typeface="Roboto" panose="020B0604020202020204" charset="0"/>
                <a:ea typeface="Roboto" panose="020B0604020202020204" charset="0"/>
                <a:hlinkClick r:id="rId3"/>
              </a:rPr>
              <a:t>Aristotle</a:t>
            </a:r>
            <a:endParaRPr lang="en-GB" sz="3600" dirty="0">
              <a:solidFill>
                <a:schemeClr val="bg1"/>
              </a:solidFill>
              <a:latin typeface="Roboto" panose="020B0604020202020204" charset="0"/>
              <a:ea typeface="Roboto" panose="020B06040202020202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01" name="Google Shape;401;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Aristotle believed that to understand something, we needed to know its purpose</a:t>
            </a:r>
            <a:r>
              <a:rPr lang="en-GB" sz="5550" b="0" i="0" u="none" strike="noStrike" cap="none">
                <a:solidFill>
                  <a:srgbClr val="C00000"/>
                </a:solidFill>
                <a:latin typeface="Rockwell"/>
                <a:ea typeface="Rockwell"/>
                <a:cs typeface="Rockwell"/>
                <a:sym typeface="Rockwel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08" name="Google Shape;408;p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The way to be happy is to live a life of moral goodness</a:t>
            </a:r>
            <a:r>
              <a:rPr lang="en-GB" sz="5550" b="0" i="0" u="none" strike="noStrike" cap="none">
                <a:solidFill>
                  <a:srgbClr val="C00000"/>
                </a:solidFill>
                <a:latin typeface="Rockwell"/>
                <a:ea typeface="Rockwell"/>
                <a:cs typeface="Rockwell"/>
                <a:sym typeface="Rockwel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15" name="Google Shape;415;p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True friends care about what is good for their friends.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22" name="Google Shape;422;p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The point of art is to make us desire what is good and fear what is bad.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a:off x="798975" y="558224"/>
            <a:ext cx="7680000" cy="104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434343"/>
                </a:solidFill>
                <a:latin typeface="Rockwell"/>
                <a:ea typeface="Rockwell"/>
                <a:cs typeface="Rockwell"/>
                <a:sym typeface="Rockwell"/>
              </a:rPr>
              <a:t>How can I become good?</a:t>
            </a:r>
            <a:endParaRPr>
              <a:solidFill>
                <a:srgbClr val="434343"/>
              </a:solidFill>
              <a:latin typeface="Rockwell"/>
              <a:ea typeface="Rockwell"/>
              <a:cs typeface="Rockwell"/>
              <a:sym typeface="Rockwell"/>
            </a:endParaRPr>
          </a:p>
        </p:txBody>
      </p:sp>
      <p:pic>
        <p:nvPicPr>
          <p:cNvPr id="429" name="Google Shape;429;p60"/>
          <p:cNvPicPr preferRelativeResize="0"/>
          <p:nvPr/>
        </p:nvPicPr>
        <p:blipFill>
          <a:blip r:embed="rId3">
            <a:alphaModFix/>
          </a:blip>
          <a:stretch>
            <a:fillRect/>
          </a:stretch>
        </p:blipFill>
        <p:spPr>
          <a:xfrm>
            <a:off x="3229799" y="1864025"/>
            <a:ext cx="2818351" cy="4211949"/>
          </a:xfrm>
          <a:prstGeom prst="rect">
            <a:avLst/>
          </a:prstGeom>
          <a:noFill/>
          <a:ln>
            <a:noFill/>
          </a:ln>
        </p:spPr>
      </p:pic>
      <p:sp>
        <p:nvSpPr>
          <p:cNvPr id="430" name="Google Shape;430;p60"/>
          <p:cNvSpPr txBox="1"/>
          <p:nvPr/>
        </p:nvSpPr>
        <p:spPr>
          <a:xfrm>
            <a:off x="203899" y="6343700"/>
            <a:ext cx="3025899" cy="3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dirty="0">
                <a:solidFill>
                  <a:srgbClr val="111111"/>
                </a:solidFill>
                <a:highlight>
                  <a:srgbClr val="F5F5F5"/>
                </a:highlight>
                <a:latin typeface="Helvetica Neue"/>
                <a:ea typeface="Helvetica Neue"/>
                <a:cs typeface="Helvetica Neue"/>
                <a:sym typeface="Helvetica Neue"/>
              </a:rPr>
              <a:t>Photo by </a:t>
            </a:r>
            <a:r>
              <a:rPr lang="en-GB" sz="1050" u="sng" dirty="0">
                <a:solidFill>
                  <a:srgbClr val="999999"/>
                </a:solidFill>
                <a:highlight>
                  <a:srgbClr val="F5F5F5"/>
                </a:highlight>
                <a:latin typeface="Helvetica Neue"/>
                <a:ea typeface="Helvetica Neue"/>
                <a:cs typeface="Helvetica Neue"/>
                <a:sym typeface="Helvetica Neue"/>
                <a:hlinkClick r:id="rId4"/>
              </a:rPr>
              <a:t>Hello I'm Nik</a:t>
            </a:r>
            <a:r>
              <a:rPr lang="en-GB" sz="1050" dirty="0">
                <a:solidFill>
                  <a:srgbClr val="111111"/>
                </a:solidFill>
                <a:highlight>
                  <a:srgbClr val="F5F5F5"/>
                </a:highlight>
                <a:latin typeface="Helvetica Neue"/>
                <a:ea typeface="Helvetica Neue"/>
                <a:cs typeface="Helvetica Neue"/>
                <a:sym typeface="Helvetica Neue"/>
              </a:rPr>
              <a:t> on </a:t>
            </a:r>
            <a:r>
              <a:rPr lang="en-GB" sz="1050" u="sng" dirty="0" err="1">
                <a:solidFill>
                  <a:srgbClr val="999999"/>
                </a:solidFill>
                <a:highlight>
                  <a:srgbClr val="F5F5F5"/>
                </a:highlight>
                <a:latin typeface="Helvetica Neue"/>
                <a:ea typeface="Helvetica Neue"/>
                <a:cs typeface="Helvetica Neue"/>
                <a:sym typeface="Helvetica Neue"/>
                <a:hlinkClick r:id="rId5"/>
              </a:rPr>
              <a:t>Unsplash</a:t>
            </a:r>
            <a:endParaRP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35"/>
        <p:cNvGrpSpPr/>
        <p:nvPr/>
      </p:nvGrpSpPr>
      <p:grpSpPr>
        <a:xfrm>
          <a:off x="0" y="0"/>
          <a:ext cx="0" cy="0"/>
          <a:chOff x="0" y="0"/>
          <a:chExt cx="0" cy="0"/>
        </a:xfrm>
      </p:grpSpPr>
      <p:sp>
        <p:nvSpPr>
          <p:cNvPr id="2" name="TextBox 1"/>
          <p:cNvSpPr txBox="1"/>
          <p:nvPr/>
        </p:nvSpPr>
        <p:spPr>
          <a:xfrm>
            <a:off x="1676400" y="2563091"/>
            <a:ext cx="6082145" cy="646331"/>
          </a:xfrm>
          <a:prstGeom prst="rect">
            <a:avLst/>
          </a:prstGeom>
          <a:noFill/>
        </p:spPr>
        <p:txBody>
          <a:bodyPr wrap="square" rtlCol="0">
            <a:spAutoFit/>
          </a:bodyPr>
          <a:lstStyle/>
          <a:p>
            <a:pPr algn="ctr"/>
            <a:r>
              <a:rPr lang="en-GB" sz="3600" dirty="0" smtClean="0">
                <a:solidFill>
                  <a:schemeClr val="bg1"/>
                </a:solidFill>
                <a:hlinkClick r:id="rId3"/>
              </a:rPr>
              <a:t>Aristotle and Virtue Theory</a:t>
            </a:r>
            <a:endParaRPr lang="en-GB" sz="36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1"/>
        <p:cNvGrpSpPr/>
        <p:nvPr/>
      </p:nvGrpSpPr>
      <p:grpSpPr>
        <a:xfrm>
          <a:off x="0" y="0"/>
          <a:ext cx="0" cy="0"/>
          <a:chOff x="0" y="0"/>
          <a:chExt cx="0" cy="0"/>
        </a:xfrm>
      </p:grpSpPr>
      <p:sp>
        <p:nvSpPr>
          <p:cNvPr id="442" name="Google Shape;442;p6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F5F5F5"/>
                </a:solidFill>
              </a:rPr>
              <a:t> Does being good make you happy?</a:t>
            </a:r>
            <a:endParaRPr>
              <a:solidFill>
                <a:srgbClr val="F5F5F5"/>
              </a:solidFill>
            </a:endParaRPr>
          </a:p>
        </p:txBody>
      </p:sp>
      <p:sp>
        <p:nvSpPr>
          <p:cNvPr id="443" name="Google Shape;443;p62"/>
          <p:cNvSpPr txBox="1"/>
          <p:nvPr/>
        </p:nvSpPr>
        <p:spPr>
          <a:xfrm>
            <a:off x="85850" y="6310650"/>
            <a:ext cx="19533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111111"/>
                </a:solidFill>
                <a:highlight>
                  <a:srgbClr val="F5F5F5"/>
                </a:highlight>
                <a:latin typeface="Helvetica Neue"/>
                <a:ea typeface="Helvetica Neue"/>
                <a:cs typeface="Helvetica Neue"/>
                <a:sym typeface="Helvetica Neue"/>
              </a:rPr>
              <a:t>Photo by </a:t>
            </a:r>
            <a:r>
              <a:rPr lang="en-GB" sz="1050" u="sng">
                <a:solidFill>
                  <a:srgbClr val="999999"/>
                </a:solidFill>
                <a:highlight>
                  <a:srgbClr val="F5F5F5"/>
                </a:highlight>
                <a:latin typeface="Helvetica Neue"/>
                <a:ea typeface="Helvetica Neue"/>
                <a:cs typeface="Helvetica Neue"/>
                <a:sym typeface="Helvetica Neue"/>
                <a:hlinkClick r:id="rId4"/>
              </a:rPr>
              <a:t>Matt Botsford</a:t>
            </a:r>
            <a:r>
              <a:rPr lang="en-GB" sz="1050">
                <a:solidFill>
                  <a:srgbClr val="111111"/>
                </a:solidFill>
                <a:highlight>
                  <a:srgbClr val="F5F5F5"/>
                </a:highlight>
                <a:latin typeface="Helvetica Neue"/>
                <a:ea typeface="Helvetica Neue"/>
                <a:cs typeface="Helvetica Neue"/>
                <a:sym typeface="Helvetica Neue"/>
              </a:rPr>
              <a:t> on </a:t>
            </a:r>
            <a:r>
              <a:rPr lang="en-GB" sz="1050" u="sng">
                <a:solidFill>
                  <a:srgbClr val="999999"/>
                </a:solidFill>
                <a:highlight>
                  <a:srgbClr val="F5F5F5"/>
                </a:highlight>
                <a:latin typeface="Helvetica Neue"/>
                <a:ea typeface="Helvetica Neue"/>
                <a:cs typeface="Helvetica Neue"/>
                <a:sym typeface="Helvetica Neue"/>
                <a:hlinkClick r:id="rId5"/>
              </a:rPr>
              <a:t>Unsplash</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20" name="Google Shape;120;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Western philosophy began in the 7</a:t>
            </a:r>
            <a:r>
              <a:rPr lang="en-GB" sz="6000" b="0" i="0" u="none" strike="noStrike" cap="none" baseline="30000">
                <a:solidFill>
                  <a:srgbClr val="C00000"/>
                </a:solidFill>
                <a:latin typeface="Rockwell"/>
                <a:ea typeface="Rockwell"/>
                <a:cs typeface="Rockwell"/>
                <a:sym typeface="Rockwell"/>
              </a:rPr>
              <a:t>th</a:t>
            </a:r>
            <a:r>
              <a:rPr lang="en-GB" sz="6000" b="0" i="0" u="none" strike="noStrike" cap="none">
                <a:solidFill>
                  <a:srgbClr val="C00000"/>
                </a:solidFill>
                <a:latin typeface="Rockwell"/>
                <a:ea typeface="Rockwell"/>
                <a:cs typeface="Rockwell"/>
                <a:sym typeface="Rockwell"/>
              </a:rPr>
              <a:t> century BCE in Ancient Greece.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50" name="Google Shape;450;p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For Aristotle, the good life is a life of virtue.</a:t>
            </a: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57" name="Google Shape;457;p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Virtues (good qualities) lie in between vices (bad qualities)</a:t>
            </a: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464" name="Google Shape;464;p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550"/>
              <a:buFont typeface="Arial"/>
              <a:buNone/>
            </a:pPr>
            <a:r>
              <a:rPr lang="en-GB" sz="5550">
                <a:solidFill>
                  <a:srgbClr val="C00000"/>
                </a:solidFill>
                <a:latin typeface="Rockwell"/>
                <a:ea typeface="Rockwell"/>
                <a:cs typeface="Rockwell"/>
                <a:sym typeface="Rockwell"/>
              </a:rPr>
              <a:t>We become good by copying the actions of good people until they become part of our character.</a:t>
            </a: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a:p>
            <a:pPr marL="0" marR="0" lvl="0" indent="0" algn="l" rtl="0">
              <a:spcBef>
                <a:spcPts val="0"/>
              </a:spcBef>
              <a:spcAft>
                <a:spcPts val="0"/>
              </a:spcAft>
              <a:buClr>
                <a:srgbClr val="C00000"/>
              </a:buClr>
              <a:buSzPts val="5550"/>
              <a:buFont typeface="Arial"/>
              <a:buNone/>
            </a:pPr>
            <a:endParaRPr sz="5550">
              <a:solidFill>
                <a:srgbClr val="C00000"/>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clear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461"/>
            <a:ext cx="9525000" cy="6696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729" y="3248069"/>
            <a:ext cx="2680570" cy="2123658"/>
          </a:xfrm>
          <a:prstGeom prst="rect">
            <a:avLst/>
          </a:prstGeom>
          <a:noFill/>
        </p:spPr>
        <p:txBody>
          <a:bodyPr wrap="square" rtlCol="0">
            <a:spAutoFit/>
          </a:bodyPr>
          <a:lstStyle/>
          <a:p>
            <a:r>
              <a:rPr lang="en-GB" sz="4400" dirty="0" smtClean="0">
                <a:latin typeface="Rockwell" panose="02060603020205020403" pitchFamily="18" charset="0"/>
                <a:cs typeface="Arial" panose="020B0604020202020204" pitchFamily="34" charset="0"/>
              </a:rPr>
              <a:t>What do we really know?</a:t>
            </a:r>
            <a:endParaRPr lang="en-GB" sz="4400" dirty="0">
              <a:latin typeface="Rockwell" panose="02060603020205020403" pitchFamily="18" charset="0"/>
              <a:cs typeface="Arial" panose="020B0604020202020204" pitchFamily="34" charset="0"/>
            </a:endParaRPr>
          </a:p>
        </p:txBody>
      </p:sp>
      <p:sp>
        <p:nvSpPr>
          <p:cNvPr id="5" name="Rectangle 4"/>
          <p:cNvSpPr/>
          <p:nvPr/>
        </p:nvSpPr>
        <p:spPr>
          <a:xfrm>
            <a:off x="3236280" y="5805370"/>
            <a:ext cx="3052439" cy="307777"/>
          </a:xfrm>
          <a:prstGeom prst="rect">
            <a:avLst/>
          </a:prstGeom>
        </p:spPr>
        <p:txBody>
          <a:bodyPr wrap="none">
            <a:spAutoFit/>
          </a:bodyPr>
          <a:lstStyle/>
          <a:p>
            <a:r>
              <a:rPr lang="pl-PL" dirty="0"/>
              <a:t>Photo by </a:t>
            </a:r>
            <a:r>
              <a:rPr lang="pl-PL" dirty="0">
                <a:hlinkClick r:id="rId3"/>
              </a:rPr>
              <a:t>Dawid Zawiła</a:t>
            </a:r>
            <a:r>
              <a:rPr lang="pl-PL" dirty="0"/>
              <a:t> on </a:t>
            </a:r>
            <a:r>
              <a:rPr lang="pl-PL" dirty="0">
                <a:hlinkClick r:id="rId4"/>
              </a:rPr>
              <a:t>Unsplash</a:t>
            </a:r>
            <a:endParaRPr lang="en-GB" dirty="0"/>
          </a:p>
        </p:txBody>
      </p:sp>
    </p:spTree>
    <p:extLst>
      <p:ext uri="{BB962C8B-B14F-4D97-AF65-F5344CB8AC3E}">
        <p14:creationId xmlns:p14="http://schemas.microsoft.com/office/powerpoint/2010/main" val="15802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04" y="2015756"/>
            <a:ext cx="8229600" cy="1143000"/>
          </a:xfrm>
        </p:spPr>
        <p:txBody>
          <a:bodyPr/>
          <a:lstStyle/>
          <a:p>
            <a:r>
              <a:rPr lang="en-GB" dirty="0" smtClean="0">
                <a:hlinkClick r:id="rId2"/>
              </a:rPr>
              <a:t>Can you trust your senses?</a:t>
            </a:r>
            <a:endParaRPr lang="en-GB" dirty="0"/>
          </a:p>
        </p:txBody>
      </p:sp>
    </p:spTree>
    <p:extLst>
      <p:ext uri="{BB962C8B-B14F-4D97-AF65-F5344CB8AC3E}">
        <p14:creationId xmlns:p14="http://schemas.microsoft.com/office/powerpoint/2010/main" val="338488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78" y="2065860"/>
            <a:ext cx="8229600" cy="1143000"/>
          </a:xfrm>
        </p:spPr>
        <p:txBody>
          <a:bodyPr/>
          <a:lstStyle/>
          <a:p>
            <a:r>
              <a:rPr lang="en-GB" dirty="0" smtClean="0">
                <a:hlinkClick r:id="rId2"/>
              </a:rPr>
              <a:t>Rene Descartes</a:t>
            </a:r>
            <a:endParaRPr lang="en-GB" dirty="0"/>
          </a:p>
        </p:txBody>
      </p:sp>
    </p:spTree>
    <p:extLst>
      <p:ext uri="{BB962C8B-B14F-4D97-AF65-F5344CB8AC3E}">
        <p14:creationId xmlns:p14="http://schemas.microsoft.com/office/powerpoint/2010/main" val="308088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discussion..</a:t>
            </a:r>
            <a:endParaRPr lang="en-GB" dirty="0"/>
          </a:p>
        </p:txBody>
      </p:sp>
      <p:sp>
        <p:nvSpPr>
          <p:cNvPr id="3" name="Text Placeholder 2"/>
          <p:cNvSpPr>
            <a:spLocks noGrp="1"/>
          </p:cNvSpPr>
          <p:nvPr>
            <p:ph type="body" idx="1"/>
          </p:nvPr>
        </p:nvSpPr>
        <p:spPr/>
        <p:txBody>
          <a:bodyPr/>
          <a:lstStyle/>
          <a:p>
            <a:r>
              <a:rPr lang="en-GB" dirty="0" smtClean="0"/>
              <a:t>How do we know the difference between reality and illusion?</a:t>
            </a:r>
          </a:p>
          <a:p>
            <a:r>
              <a:rPr lang="en-GB" dirty="0" smtClean="0"/>
              <a:t>How do we know the difference between being awake and being asleep?</a:t>
            </a:r>
          </a:p>
          <a:p>
            <a:r>
              <a:rPr lang="en-GB" dirty="0" smtClean="0"/>
              <a:t>Do we know the world is real and we are not just parts of a computer simulation?</a:t>
            </a:r>
          </a:p>
          <a:p>
            <a:pPr marL="25400" indent="0">
              <a:buNone/>
            </a:pPr>
            <a:endParaRPr lang="en-GB" dirty="0"/>
          </a:p>
        </p:txBody>
      </p:sp>
    </p:spTree>
    <p:extLst>
      <p:ext uri="{BB962C8B-B14F-4D97-AF65-F5344CB8AC3E}">
        <p14:creationId xmlns:p14="http://schemas.microsoft.com/office/powerpoint/2010/main" val="19053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204" name="Google Shape;204;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6000"/>
              <a:buFont typeface="Arial"/>
              <a:buNone/>
            </a:pPr>
            <a:r>
              <a:rPr lang="en-GB" sz="6000" b="0" i="0" u="none" strike="noStrike" cap="none" dirty="0" smtClean="0">
                <a:solidFill>
                  <a:srgbClr val="C00000"/>
                </a:solidFill>
                <a:latin typeface="Rockwell"/>
                <a:ea typeface="Rockwell"/>
                <a:cs typeface="Rockwell"/>
                <a:sym typeface="Rockwell"/>
              </a:rPr>
              <a:t>Descartes asked whether we could know that the physical world around us is real</a:t>
            </a:r>
            <a:endParaRPr dirty="0"/>
          </a:p>
        </p:txBody>
      </p:sp>
    </p:spTree>
    <p:extLst>
      <p:ext uri="{BB962C8B-B14F-4D97-AF65-F5344CB8AC3E}">
        <p14:creationId xmlns:p14="http://schemas.microsoft.com/office/powerpoint/2010/main" val="267244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204" name="Google Shape;204;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6000"/>
              <a:buFont typeface="Arial"/>
              <a:buNone/>
            </a:pPr>
            <a:r>
              <a:rPr lang="en-GB" sz="6000" b="0" i="0" u="none" strike="noStrike" cap="none" dirty="0" smtClean="0">
                <a:solidFill>
                  <a:srgbClr val="C00000"/>
                </a:solidFill>
                <a:latin typeface="Rockwell"/>
                <a:ea typeface="Rockwell"/>
                <a:cs typeface="Rockwell"/>
                <a:sym typeface="Rockwell"/>
              </a:rPr>
              <a:t>Sceptics argue that we cannot know for certain that the world is not an illusion.</a:t>
            </a:r>
            <a:endParaRPr dirty="0"/>
          </a:p>
        </p:txBody>
      </p:sp>
    </p:spTree>
    <p:extLst>
      <p:ext uri="{BB962C8B-B14F-4D97-AF65-F5344CB8AC3E}">
        <p14:creationId xmlns:p14="http://schemas.microsoft.com/office/powerpoint/2010/main" val="95423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09" y="1953125"/>
            <a:ext cx="8229600" cy="1143000"/>
          </a:xfrm>
        </p:spPr>
        <p:txBody>
          <a:bodyPr/>
          <a:lstStyle/>
          <a:p>
            <a:r>
              <a:rPr lang="en-GB" dirty="0" smtClean="0">
                <a:hlinkClick r:id="rId2"/>
              </a:rPr>
              <a:t>Are we living in a simulation?</a:t>
            </a:r>
            <a:endParaRPr lang="en-GB" dirty="0"/>
          </a:p>
        </p:txBody>
      </p:sp>
    </p:spTree>
    <p:extLst>
      <p:ext uri="{BB962C8B-B14F-4D97-AF65-F5344CB8AC3E}">
        <p14:creationId xmlns:p14="http://schemas.microsoft.com/office/powerpoint/2010/main" val="7513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27" name="Google Shape;1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The earliest philosophers were called the </a:t>
            </a:r>
            <a:endParaRPr/>
          </a:p>
          <a:p>
            <a:pPr marL="0" marR="0" lvl="0" indent="0" algn="l" rtl="0">
              <a:spcBef>
                <a:spcPts val="120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‘pre-Socratics’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09" y="1978177"/>
            <a:ext cx="8229600" cy="1143000"/>
          </a:xfrm>
        </p:spPr>
        <p:txBody>
          <a:bodyPr/>
          <a:lstStyle/>
          <a:p>
            <a:r>
              <a:rPr lang="en-GB" dirty="0" smtClean="0">
                <a:hlinkClick r:id="rId2"/>
              </a:rPr>
              <a:t>If you could live in a perfect simulation, would you?</a:t>
            </a:r>
            <a:endParaRPr lang="en-GB" dirty="0"/>
          </a:p>
        </p:txBody>
      </p:sp>
    </p:spTree>
    <p:extLst>
      <p:ext uri="{BB962C8B-B14F-4D97-AF65-F5344CB8AC3E}">
        <p14:creationId xmlns:p14="http://schemas.microsoft.com/office/powerpoint/2010/main" val="25235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lhouette photo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3" y="0"/>
            <a:ext cx="9959931" cy="6578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39487" y="273012"/>
            <a:ext cx="8329809" cy="5088698"/>
          </a:xfrm>
        </p:spPr>
        <p:txBody>
          <a:bodyPr/>
          <a:lstStyle/>
          <a:p>
            <a:pPr marL="25400" indent="0" algn="ctr">
              <a:buNone/>
            </a:pPr>
            <a:r>
              <a:rPr lang="en-GB" dirty="0" smtClean="0">
                <a:solidFill>
                  <a:schemeClr val="bg1"/>
                </a:solidFill>
              </a:rPr>
              <a:t>Where do you think knowledge comes from?</a:t>
            </a:r>
          </a:p>
          <a:p>
            <a:pPr marL="25400" indent="0" algn="ctr">
              <a:buNone/>
            </a:pPr>
            <a:endParaRPr lang="en-GB" dirty="0" smtClean="0">
              <a:solidFill>
                <a:schemeClr val="bg1"/>
              </a:solidFill>
            </a:endParaRPr>
          </a:p>
          <a:p>
            <a:pPr marL="25400" indent="0" algn="ctr">
              <a:buNone/>
            </a:pPr>
            <a:r>
              <a:rPr lang="en-GB" dirty="0" smtClean="0">
                <a:solidFill>
                  <a:schemeClr val="bg1"/>
                </a:solidFill>
              </a:rPr>
              <a:t>Can we ever be completely certain of anything?</a:t>
            </a:r>
          </a:p>
          <a:p>
            <a:pPr marL="25400" indent="0" algn="ctr">
              <a:buNone/>
            </a:pPr>
            <a:endParaRPr lang="en-GB" dirty="0" smtClean="0">
              <a:solidFill>
                <a:schemeClr val="bg1"/>
              </a:solidFill>
            </a:endParaRPr>
          </a:p>
          <a:p>
            <a:pPr marL="25400" indent="0" algn="ctr">
              <a:buNone/>
            </a:pPr>
            <a:r>
              <a:rPr lang="en-GB" dirty="0" smtClean="0">
                <a:solidFill>
                  <a:schemeClr val="bg1"/>
                </a:solidFill>
              </a:rPr>
              <a:t>Do we know that the world around us is real?</a:t>
            </a:r>
          </a:p>
          <a:p>
            <a:pPr marL="25400" indent="0" algn="ctr">
              <a:buNone/>
            </a:pPr>
            <a:endParaRPr lang="en-GB" dirty="0" smtClean="0">
              <a:solidFill>
                <a:schemeClr val="bg1"/>
              </a:solidFill>
            </a:endParaRPr>
          </a:p>
          <a:p>
            <a:pPr marL="25400" indent="0" algn="ctr">
              <a:buNone/>
            </a:pPr>
            <a:r>
              <a:rPr lang="en-GB" dirty="0" smtClean="0">
                <a:solidFill>
                  <a:schemeClr val="bg1"/>
                </a:solidFill>
              </a:rPr>
              <a:t>Would you prefer to live in an imperfect but real world or a perfect simulation?</a:t>
            </a:r>
            <a:endParaRPr lang="en-GB" dirty="0">
              <a:solidFill>
                <a:schemeClr val="bg1"/>
              </a:solidFill>
            </a:endParaRPr>
          </a:p>
        </p:txBody>
      </p:sp>
      <p:sp>
        <p:nvSpPr>
          <p:cNvPr id="4" name="Rectangle 3"/>
          <p:cNvSpPr/>
          <p:nvPr/>
        </p:nvSpPr>
        <p:spPr>
          <a:xfrm>
            <a:off x="3065582" y="6610571"/>
            <a:ext cx="3639138" cy="307777"/>
          </a:xfrm>
          <a:prstGeom prst="rect">
            <a:avLst/>
          </a:prstGeom>
        </p:spPr>
        <p:txBody>
          <a:bodyPr wrap="none">
            <a:spAutoFit/>
          </a:bodyPr>
          <a:lstStyle/>
          <a:p>
            <a:r>
              <a:rPr lang="en-GB" dirty="0">
                <a:solidFill>
                  <a:schemeClr val="tx1"/>
                </a:solidFill>
              </a:rPr>
              <a:t>Photo by </a:t>
            </a:r>
            <a:r>
              <a:rPr lang="en-GB" dirty="0" err="1">
                <a:solidFill>
                  <a:schemeClr val="tx1"/>
                </a:solidFill>
                <a:hlinkClick r:id="rId4"/>
              </a:rPr>
              <a:t>Papaioannou</a:t>
            </a:r>
            <a:r>
              <a:rPr lang="en-GB" dirty="0">
                <a:solidFill>
                  <a:schemeClr val="tx1"/>
                </a:solidFill>
                <a:hlinkClick r:id="rId4"/>
              </a:rPr>
              <a:t> Kostas</a:t>
            </a:r>
            <a:r>
              <a:rPr lang="en-GB" dirty="0">
                <a:solidFill>
                  <a:schemeClr val="tx1"/>
                </a:solidFill>
              </a:rPr>
              <a:t> on </a:t>
            </a:r>
            <a:r>
              <a:rPr lang="en-GB" dirty="0" err="1">
                <a:solidFill>
                  <a:schemeClr val="tx1"/>
                </a:solidFill>
                <a:hlinkClick r:id="rId5"/>
              </a:rPr>
              <a:t>Unsplash</a:t>
            </a:r>
            <a:endParaRPr lang="en-GB" dirty="0">
              <a:solidFill>
                <a:schemeClr val="tx1"/>
              </a:solidFill>
            </a:endParaRPr>
          </a:p>
        </p:txBody>
      </p:sp>
    </p:spTree>
    <p:extLst>
      <p:ext uri="{BB962C8B-B14F-4D97-AF65-F5344CB8AC3E}">
        <p14:creationId xmlns:p14="http://schemas.microsoft.com/office/powerpoint/2010/main" val="1084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34" name="Google Shape;134;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400"/>
              <a:buFont typeface="Arial"/>
              <a:buNone/>
            </a:pPr>
            <a:r>
              <a:rPr lang="en-GB" sz="5400" b="0" i="0" u="none" strike="noStrike" cap="none">
                <a:solidFill>
                  <a:srgbClr val="C00000"/>
                </a:solidFill>
                <a:latin typeface="Rockwell"/>
                <a:ea typeface="Rockwell"/>
                <a:cs typeface="Rockwell"/>
                <a:sym typeface="Rockwell"/>
              </a:rPr>
              <a:t>Thales, said to be the first philosopher, rejected traditional Greek mystical ideas about the world.</a:t>
            </a:r>
            <a:endParaRPr sz="5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Rockwell"/>
              <a:buNone/>
            </a:pPr>
            <a:r>
              <a:rPr lang="en-GB" sz="4400" b="0" i="0" u="none" strike="noStrike" cap="none">
                <a:solidFill>
                  <a:srgbClr val="C00000"/>
                </a:solidFill>
                <a:latin typeface="Rockwell"/>
                <a:ea typeface="Rockwell"/>
                <a:cs typeface="Rockwell"/>
                <a:sym typeface="Rockwell"/>
              </a:rPr>
              <a:t>Keynotes</a:t>
            </a:r>
            <a:endParaRPr sz="4400" b="0" i="0" u="none" strike="noStrike" cap="none">
              <a:solidFill>
                <a:srgbClr val="C00000"/>
              </a:solidFill>
              <a:latin typeface="Rockwell"/>
              <a:ea typeface="Rockwell"/>
              <a:cs typeface="Rockwell"/>
              <a:sym typeface="Rockwell"/>
            </a:endParaRPr>
          </a:p>
        </p:txBody>
      </p:sp>
      <p:sp>
        <p:nvSpPr>
          <p:cNvPr id="141" name="Google Shape;14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5400"/>
              <a:buFont typeface="Arial"/>
              <a:buNone/>
            </a:pPr>
            <a:r>
              <a:rPr lang="en-GB" sz="5400" b="0" i="0" u="none" strike="noStrike" cap="none">
                <a:solidFill>
                  <a:srgbClr val="C00000"/>
                </a:solidFill>
                <a:latin typeface="Rockwell"/>
                <a:ea typeface="Rockwell"/>
                <a:cs typeface="Rockwell"/>
                <a:sym typeface="Rockwell"/>
              </a:rPr>
              <a:t>Thales tried to understand the world using observation and reason.</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4400"/>
              <a:buFont typeface="Calibri"/>
              <a:buNone/>
            </a:pPr>
            <a:r>
              <a:rPr lang="en-GB" sz="4400" b="0" i="0" u="none" strike="noStrike" cap="none">
                <a:solidFill>
                  <a:srgbClr val="C00000"/>
                </a:solidFill>
                <a:latin typeface="Calibri"/>
                <a:ea typeface="Calibri"/>
                <a:cs typeface="Calibri"/>
                <a:sym typeface="Calibri"/>
              </a:rPr>
              <a:t>Keynotes</a:t>
            </a:r>
            <a:endParaRPr sz="4400" b="0" i="0" u="none" strike="noStrike" cap="none">
              <a:solidFill>
                <a:srgbClr val="C00000"/>
              </a:solidFill>
              <a:latin typeface="Calibri"/>
              <a:ea typeface="Calibri"/>
              <a:cs typeface="Calibri"/>
              <a:sym typeface="Calibri"/>
            </a:endParaRPr>
          </a:p>
        </p:txBody>
      </p:sp>
      <p:sp>
        <p:nvSpPr>
          <p:cNvPr id="148" name="Google Shape;148;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6000"/>
              <a:buFont typeface="Arial"/>
              <a:buNone/>
            </a:pPr>
            <a:r>
              <a:rPr lang="en-GB" sz="6000" b="0" i="0" u="none" strike="noStrike" cap="none">
                <a:solidFill>
                  <a:srgbClr val="C00000"/>
                </a:solidFill>
                <a:latin typeface="Rockwell"/>
                <a:ea typeface="Rockwell"/>
                <a:cs typeface="Rockwell"/>
                <a:sym typeface="Rockwell"/>
              </a:rPr>
              <a:t>Thales’ theory was that ‘everything is water’. </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1695</Words>
  <Application>Microsoft Office PowerPoint</Application>
  <PresentationFormat>On-screen Show (4:3)</PresentationFormat>
  <Paragraphs>255</Paragraphs>
  <Slides>61</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Helvetica Neue</vt:lpstr>
      <vt:lpstr>Calibri</vt:lpstr>
      <vt:lpstr>Roboto</vt:lpstr>
      <vt:lpstr>Rockwell</vt:lpstr>
      <vt:lpstr>Office Theme</vt:lpstr>
      <vt:lpstr> NCH School Certificate in Philosophy  </vt:lpstr>
      <vt:lpstr>The dawn of philosophy</vt:lpstr>
      <vt:lpstr>PowerPoint Presentation</vt:lpstr>
      <vt:lpstr>PowerPoint Presentation</vt:lpstr>
      <vt:lpstr>Keynotes</vt:lpstr>
      <vt:lpstr>Keynotes</vt:lpstr>
      <vt:lpstr>Keynotes</vt:lpstr>
      <vt:lpstr>Keynotes</vt:lpstr>
      <vt:lpstr>Keynotes</vt:lpstr>
      <vt:lpstr>PowerPoint Presentation</vt:lpstr>
      <vt:lpstr> Searching for the good life: Socrates    </vt:lpstr>
      <vt:lpstr>Introducing Socrates</vt:lpstr>
      <vt:lpstr>You cannot live a full human life without philosophy: true or false?</vt:lpstr>
      <vt:lpstr>Socrates: the man and his life</vt:lpstr>
      <vt:lpstr>Keynotes</vt:lpstr>
      <vt:lpstr>Keynotes</vt:lpstr>
      <vt:lpstr>Keynotes</vt:lpstr>
      <vt:lpstr>Keynotes</vt:lpstr>
      <vt:lpstr>Keynotes</vt:lpstr>
      <vt:lpstr>Right or Wrong? “Don’t criticize my beliefs”</vt:lpstr>
      <vt:lpstr>The Ideas of Socrates</vt:lpstr>
      <vt:lpstr>  Virtue or pleasure:  which would you choose?</vt:lpstr>
      <vt:lpstr>What is real?</vt:lpstr>
      <vt:lpstr>Is time real?</vt:lpstr>
      <vt:lpstr>Are numbers real?</vt:lpstr>
      <vt:lpstr>Is the world of sense experience real?</vt:lpstr>
      <vt:lpstr>Is beauty real?</vt:lpstr>
      <vt:lpstr>Is truth real? </vt:lpstr>
      <vt:lpstr>Is goodness real?</vt:lpstr>
      <vt:lpstr>Introducing Plato  (428 - 347) BCE</vt:lpstr>
      <vt:lpstr>Keynotes</vt:lpstr>
      <vt:lpstr>Keynotes</vt:lpstr>
      <vt:lpstr>Keynotes</vt:lpstr>
      <vt:lpstr>PowerPoint Presentation</vt:lpstr>
      <vt:lpstr>What would your ideal society be like?</vt:lpstr>
      <vt:lpstr>Debate</vt:lpstr>
      <vt:lpstr>PowerPoint Presentation</vt:lpstr>
      <vt:lpstr>Introducing Aristotle</vt:lpstr>
      <vt:lpstr>PowerPoint Presentation</vt:lpstr>
      <vt:lpstr>PowerPoint Presentation</vt:lpstr>
      <vt:lpstr>PowerPoint Presentation</vt:lpstr>
      <vt:lpstr>PowerPoint Presentation</vt:lpstr>
      <vt:lpstr>Keynotes</vt:lpstr>
      <vt:lpstr>Keynotes</vt:lpstr>
      <vt:lpstr>Keynotes</vt:lpstr>
      <vt:lpstr>Keynotes</vt:lpstr>
      <vt:lpstr>How can I become good?</vt:lpstr>
      <vt:lpstr>PowerPoint Presentation</vt:lpstr>
      <vt:lpstr> Does being good make you happy?</vt:lpstr>
      <vt:lpstr>Keynotes</vt:lpstr>
      <vt:lpstr>Keynotes</vt:lpstr>
      <vt:lpstr>Keynotes</vt:lpstr>
      <vt:lpstr>PowerPoint Presentation</vt:lpstr>
      <vt:lpstr>Can you trust your senses?</vt:lpstr>
      <vt:lpstr>Rene Descartes</vt:lpstr>
      <vt:lpstr>For discussion..</vt:lpstr>
      <vt:lpstr>Keynotes</vt:lpstr>
      <vt:lpstr>Keynotes</vt:lpstr>
      <vt:lpstr>Are we living in a simulation?</vt:lpstr>
      <vt:lpstr>If you could live in a perfect simulation, would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Certificate in Philosophy</dc:title>
  <dc:creator>John</dc:creator>
  <cp:lastModifiedBy>John Taylor</cp:lastModifiedBy>
  <cp:revision>12</cp:revision>
  <dcterms:modified xsi:type="dcterms:W3CDTF">2019-07-12T16:26:53Z</dcterms:modified>
</cp:coreProperties>
</file>