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4" r:id="rId7"/>
    <p:sldId id="262" r:id="rId8"/>
    <p:sldId id="266" r:id="rId9"/>
    <p:sldId id="267" r:id="rId10"/>
    <p:sldId id="268"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2443-DDEA-46FD-B974-402BD6CBF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2041A4-3FD1-4437-ADF9-4B498CB04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A4F9B3-675B-4710-8932-4948E80B84DB}"/>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5" name="Footer Placeholder 4">
            <a:extLst>
              <a:ext uri="{FF2B5EF4-FFF2-40B4-BE49-F238E27FC236}">
                <a16:creationId xmlns:a16="http://schemas.microsoft.com/office/drawing/2014/main" id="{62EA80B3-55E4-41EF-8654-27C371B4E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FEB332-F990-4C80-BCE0-95B9C2ABEB88}"/>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258481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8C6B-297A-4B3E-8383-882BC78B5E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1AE50-1DCF-4B58-9006-F414C10418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23CD6-2713-414B-A057-BEDD1E913C36}"/>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5" name="Footer Placeholder 4">
            <a:extLst>
              <a:ext uri="{FF2B5EF4-FFF2-40B4-BE49-F238E27FC236}">
                <a16:creationId xmlns:a16="http://schemas.microsoft.com/office/drawing/2014/main" id="{D09B9F3D-27F0-4972-B784-0B4052D289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97A30-5349-4A76-BF9C-89E16575A85E}"/>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140338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F2C4D9-E531-491C-814D-6817526FB9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051701-FC32-422F-A279-96252708F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1E40B-17F8-4FD1-83C1-2F00DFCFCA8D}"/>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5" name="Footer Placeholder 4">
            <a:extLst>
              <a:ext uri="{FF2B5EF4-FFF2-40B4-BE49-F238E27FC236}">
                <a16:creationId xmlns:a16="http://schemas.microsoft.com/office/drawing/2014/main" id="{1F649AD6-E94A-4B58-84A5-0CCCB7C8E2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1214D-C9C7-440B-80B1-C1DA5ACBA310}"/>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95472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2BE9-C88C-47CA-BF09-50108FC06A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F98EFC-A6AB-44C2-8F75-8F30048AB6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7CA93-7C9B-4804-9A61-C31566BCBC4F}"/>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5" name="Footer Placeholder 4">
            <a:extLst>
              <a:ext uri="{FF2B5EF4-FFF2-40B4-BE49-F238E27FC236}">
                <a16:creationId xmlns:a16="http://schemas.microsoft.com/office/drawing/2014/main" id="{30064303-1B28-4DDB-A8E4-93860CDAD7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CF5913-C0E7-460C-8F75-72E513A7F083}"/>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213983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B297-FCF2-43BB-9C37-FF1C0BCA59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60F840-B6E6-4212-9C3E-F81D2684F7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F70ACE-F4A7-42F9-AE24-E424D99ECE46}"/>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5" name="Footer Placeholder 4">
            <a:extLst>
              <a:ext uri="{FF2B5EF4-FFF2-40B4-BE49-F238E27FC236}">
                <a16:creationId xmlns:a16="http://schemas.microsoft.com/office/drawing/2014/main" id="{469BBEEB-D5EC-4EA7-ADF6-2221F685C9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9EA5E-452B-4BFF-B365-6BE309B8901A}"/>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406469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E2C3-FA0C-4E06-AB91-DAD085664A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C6C413-61CA-41C8-A051-CD274D60BA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8C9FBD-005F-4819-822D-749D8B9D60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73172-DF8A-4CE6-9BDB-E9DD4F6CC3E3}"/>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6" name="Footer Placeholder 5">
            <a:extLst>
              <a:ext uri="{FF2B5EF4-FFF2-40B4-BE49-F238E27FC236}">
                <a16:creationId xmlns:a16="http://schemas.microsoft.com/office/drawing/2014/main" id="{5FE70217-67B5-4F9A-BD95-0678F951F6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F3FAF0-30F2-4DD4-97EF-47DE1B2A1BC1}"/>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225806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4597-B604-4AD8-BC1E-8F20F0E96E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6BAE19-306C-4720-84D4-089E7158E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CC4261-FEFD-4522-B940-67C5FFB31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BB8B66-C826-43E8-B241-52141A9F5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E097AB-A8BA-4E0A-AB54-869662F230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43B0F1-E574-4675-BB6E-9510EA065F96}"/>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8" name="Footer Placeholder 7">
            <a:extLst>
              <a:ext uri="{FF2B5EF4-FFF2-40B4-BE49-F238E27FC236}">
                <a16:creationId xmlns:a16="http://schemas.microsoft.com/office/drawing/2014/main" id="{D4515F90-6A6C-4122-992D-8BE8342CD1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223DA3-90AE-4E9E-8472-E3D722A2973B}"/>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19182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2279-C9B2-4277-9405-B2F36C2263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ED41BA-05EC-46EB-B0D9-1D25F47BBF75}"/>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4" name="Footer Placeholder 3">
            <a:extLst>
              <a:ext uri="{FF2B5EF4-FFF2-40B4-BE49-F238E27FC236}">
                <a16:creationId xmlns:a16="http://schemas.microsoft.com/office/drawing/2014/main" id="{DAA3DB3F-3658-415B-BBF0-6E59DF9098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C80CB8-723E-43AA-84C5-E452D9A7E95F}"/>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395345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FF823-50B6-4CB7-A3FA-DA0A69A763F1}"/>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3" name="Footer Placeholder 2">
            <a:extLst>
              <a:ext uri="{FF2B5EF4-FFF2-40B4-BE49-F238E27FC236}">
                <a16:creationId xmlns:a16="http://schemas.microsoft.com/office/drawing/2014/main" id="{B16EB261-3BFC-407A-AE2F-BEB993739C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7D3EFE-36C6-416C-846E-6C2DD66C4F6F}"/>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302909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55C1-4F7C-4AB1-8AB5-3103C4588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E4CBE7-CDA3-41BB-A42D-347D87F9E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4BF3E1-0A91-4028-A945-3D1FA6154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965385-51C6-4A79-9F7C-F7C128B968E6}"/>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6" name="Footer Placeholder 5">
            <a:extLst>
              <a:ext uri="{FF2B5EF4-FFF2-40B4-BE49-F238E27FC236}">
                <a16:creationId xmlns:a16="http://schemas.microsoft.com/office/drawing/2014/main" id="{1A1F038A-5CA4-489E-AB2F-BEA4E43715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8FB8A5-3644-4130-BF26-479641C97A7C}"/>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259200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CC29-B03A-4D73-8289-8E36A908B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4B4C49-A182-4A10-8E4B-B4A76974F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C912DF-957C-4123-8D90-4BCD7C818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A8BFC4-9063-4AD9-821F-740FDB7EF917}"/>
              </a:ext>
            </a:extLst>
          </p:cNvPr>
          <p:cNvSpPr>
            <a:spLocks noGrp="1"/>
          </p:cNvSpPr>
          <p:nvPr>
            <p:ph type="dt" sz="half" idx="10"/>
          </p:nvPr>
        </p:nvSpPr>
        <p:spPr/>
        <p:txBody>
          <a:bodyPr/>
          <a:lstStyle/>
          <a:p>
            <a:fld id="{2A5A5616-0BA5-4451-83F8-C2C50A3140F6}" type="datetimeFigureOut">
              <a:rPr lang="en-GB" smtClean="0"/>
              <a:t>04/05/2023</a:t>
            </a:fld>
            <a:endParaRPr lang="en-GB"/>
          </a:p>
        </p:txBody>
      </p:sp>
      <p:sp>
        <p:nvSpPr>
          <p:cNvPr id="6" name="Footer Placeholder 5">
            <a:extLst>
              <a:ext uri="{FF2B5EF4-FFF2-40B4-BE49-F238E27FC236}">
                <a16:creationId xmlns:a16="http://schemas.microsoft.com/office/drawing/2014/main" id="{B234D74C-1D3E-469B-B2A6-57E92D4F32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3BC644-AE2C-4590-BBB7-63F1AE4E38AB}"/>
              </a:ext>
            </a:extLst>
          </p:cNvPr>
          <p:cNvSpPr>
            <a:spLocks noGrp="1"/>
          </p:cNvSpPr>
          <p:nvPr>
            <p:ph type="sldNum" sz="quarter" idx="12"/>
          </p:nvPr>
        </p:nvSpPr>
        <p:spPr/>
        <p:txBody>
          <a:bodyPr/>
          <a:lstStyle/>
          <a:p>
            <a:fld id="{A8F48505-FCF7-4E47-A106-3319BE7D7B1C}" type="slidenum">
              <a:rPr lang="en-GB" smtClean="0"/>
              <a:t>‹#›</a:t>
            </a:fld>
            <a:endParaRPr lang="en-GB"/>
          </a:p>
        </p:txBody>
      </p:sp>
    </p:spTree>
    <p:extLst>
      <p:ext uri="{BB962C8B-B14F-4D97-AF65-F5344CB8AC3E}">
        <p14:creationId xmlns:p14="http://schemas.microsoft.com/office/powerpoint/2010/main" val="320269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D8B92-8058-49F8-85B6-639A37A93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2CD252-82B4-43EA-AEF7-3467DE984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646AD5-F7B8-4883-874B-D2858F308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A5616-0BA5-4451-83F8-C2C50A3140F6}" type="datetimeFigureOut">
              <a:rPr lang="en-GB" smtClean="0"/>
              <a:t>04/05/2023</a:t>
            </a:fld>
            <a:endParaRPr lang="en-GB"/>
          </a:p>
        </p:txBody>
      </p:sp>
      <p:sp>
        <p:nvSpPr>
          <p:cNvPr id="5" name="Footer Placeholder 4">
            <a:extLst>
              <a:ext uri="{FF2B5EF4-FFF2-40B4-BE49-F238E27FC236}">
                <a16:creationId xmlns:a16="http://schemas.microsoft.com/office/drawing/2014/main" id="{C628EDE4-D85F-4A88-8961-4CA67953C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525CEA-F959-4EFC-B87C-CD465657A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48505-FCF7-4E47-A106-3319BE7D7B1C}" type="slidenum">
              <a:rPr lang="en-GB" smtClean="0"/>
              <a:t>‹#›</a:t>
            </a:fld>
            <a:endParaRPr lang="en-GB"/>
          </a:p>
        </p:txBody>
      </p:sp>
    </p:spTree>
    <p:extLst>
      <p:ext uri="{BB962C8B-B14F-4D97-AF65-F5344CB8AC3E}">
        <p14:creationId xmlns:p14="http://schemas.microsoft.com/office/powerpoint/2010/main" val="330796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ulondon.ac.uk/pre-university-programmes/school-certificate/exemplar/" TargetMode="External"/><Relationship Id="rId2" Type="http://schemas.openxmlformats.org/officeDocument/2006/relationships/hyperlink" Target="https://www.nulondon.ac.uk/pre-university-programmes/school-certificate/course-outlin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ulondon.ac.uk/study/school-certificate/exemplar/" TargetMode="External"/><Relationship Id="rId2" Type="http://schemas.openxmlformats.org/officeDocument/2006/relationships/hyperlink" Target="https://www.nulondon.ac.uk/study/school-certificate/course-outline/" TargetMode="External"/><Relationship Id="rId1" Type="http://schemas.openxmlformats.org/officeDocument/2006/relationships/slideLayout" Target="../slideLayouts/slideLayout2.xml"/><Relationship Id="rId6" Type="http://schemas.openxmlformats.org/officeDocument/2006/relationships/hyperlink" Target="https://www.youtube.com/playlist?list=PLJ__so98WtdU-cMgMQ6C0bJqWPx47AoL4" TargetMode="External"/><Relationship Id="rId5" Type="http://schemas.openxmlformats.org/officeDocument/2006/relationships/hyperlink" Target="https://www.nulondon.ac.uk/study/school-certificate/faq/" TargetMode="External"/><Relationship Id="rId4" Type="http://schemas.openxmlformats.org/officeDocument/2006/relationships/hyperlink" Target="https://www.nulondon.ac.uk/study/school-certificate/assess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nchlondon.ac.uk/wp-content/uploads/2020/02/SCHOOL-PHILOSOPHY-PROJECT-SELF-CHECK-LIST.pdf" TargetMode="External"/><Relationship Id="rId2" Type="http://schemas.openxmlformats.org/officeDocument/2006/relationships/hyperlink" Target="https://www.nchlondon.ac.uk/study/school-certificate/course-resour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ulondon.ac.uk/wp-content/uploads/2019/06/SCIP-project-proforma.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pre.university@nchlondon.ac.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medium confidence">
            <a:extLst>
              <a:ext uri="{FF2B5EF4-FFF2-40B4-BE49-F238E27FC236}">
                <a16:creationId xmlns:a16="http://schemas.microsoft.com/office/drawing/2014/main" id="{C9D5335E-BA78-1AA6-E8D0-1751DE485E04}"/>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6552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763DB3-B690-40B8-916C-A3B544E03665}"/>
              </a:ext>
            </a:extLst>
          </p:cNvPr>
          <p:cNvSpPr>
            <a:spLocks noGrp="1"/>
          </p:cNvSpPr>
          <p:nvPr>
            <p:ph type="ctrTitle"/>
          </p:nvPr>
        </p:nvSpPr>
        <p:spPr>
          <a:xfrm>
            <a:off x="477981" y="1122363"/>
            <a:ext cx="4023360" cy="3204134"/>
          </a:xfrm>
        </p:spPr>
        <p:txBody>
          <a:bodyPr anchor="b">
            <a:normAutofit/>
          </a:bodyPr>
          <a:lstStyle/>
          <a:p>
            <a:pPr algn="l"/>
            <a:r>
              <a:rPr lang="en-GB" sz="4800">
                <a:latin typeface="Spectral"/>
              </a:rPr>
              <a:t>School Certificate in Philosophy</a:t>
            </a:r>
          </a:p>
        </p:txBody>
      </p:sp>
      <p:sp>
        <p:nvSpPr>
          <p:cNvPr id="3" name="Subtitle 2">
            <a:extLst>
              <a:ext uri="{FF2B5EF4-FFF2-40B4-BE49-F238E27FC236}">
                <a16:creationId xmlns:a16="http://schemas.microsoft.com/office/drawing/2014/main" id="{D746DF37-D9B5-4EE0-85B5-6EF8F5507230}"/>
              </a:ext>
            </a:extLst>
          </p:cNvPr>
          <p:cNvSpPr>
            <a:spLocks noGrp="1"/>
          </p:cNvSpPr>
          <p:nvPr>
            <p:ph type="subTitle" idx="1"/>
          </p:nvPr>
        </p:nvSpPr>
        <p:spPr>
          <a:xfrm>
            <a:off x="477980" y="4872922"/>
            <a:ext cx="4023359" cy="1208141"/>
          </a:xfrm>
        </p:spPr>
        <p:txBody>
          <a:bodyPr>
            <a:normAutofit/>
          </a:bodyPr>
          <a:lstStyle/>
          <a:p>
            <a:pPr algn="l"/>
            <a:r>
              <a:rPr lang="en-GB" sz="2000" dirty="0">
                <a:latin typeface="Spectral"/>
              </a:rPr>
              <a:t>Teacher Training – 04/05/2023</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9163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8A31-A9D8-4D7E-91A7-46869A39311B}"/>
              </a:ext>
            </a:extLst>
          </p:cNvPr>
          <p:cNvSpPr>
            <a:spLocks noGrp="1"/>
          </p:cNvSpPr>
          <p:nvPr>
            <p:ph type="title"/>
          </p:nvPr>
        </p:nvSpPr>
        <p:spPr/>
        <p:txBody>
          <a:bodyPr/>
          <a:lstStyle/>
          <a:p>
            <a:r>
              <a:rPr lang="en-GB" dirty="0"/>
              <a:t>Summary of Marking Guidance</a:t>
            </a:r>
          </a:p>
        </p:txBody>
      </p:sp>
      <p:sp>
        <p:nvSpPr>
          <p:cNvPr id="3" name="Content Placeholder 2">
            <a:extLst>
              <a:ext uri="{FF2B5EF4-FFF2-40B4-BE49-F238E27FC236}">
                <a16:creationId xmlns:a16="http://schemas.microsoft.com/office/drawing/2014/main" id="{0E1E0E96-726F-4D39-8C6F-C64565BA49BC}"/>
              </a:ext>
            </a:extLst>
          </p:cNvPr>
          <p:cNvSpPr>
            <a:spLocks noGrp="1"/>
          </p:cNvSpPr>
          <p:nvPr>
            <p:ph idx="1"/>
          </p:nvPr>
        </p:nvSpPr>
        <p:spPr/>
        <p:txBody>
          <a:bodyPr>
            <a:normAutofit fontScale="92500" lnSpcReduction="20000"/>
          </a:bodyPr>
          <a:lstStyle/>
          <a:p>
            <a:pPr marL="0" indent="0">
              <a:buNone/>
            </a:pPr>
            <a:r>
              <a:rPr lang="en-GB" dirty="0"/>
              <a:t>1. Please review the marking grid in the </a:t>
            </a:r>
            <a:r>
              <a:rPr lang="en-GB" u="sng" dirty="0">
                <a:hlinkClick r:id="rId2"/>
              </a:rPr>
              <a:t>Course Outline</a:t>
            </a:r>
            <a:br>
              <a:rPr lang="en-GB" dirty="0"/>
            </a:br>
            <a:r>
              <a:rPr lang="en-GB" dirty="0"/>
              <a:t>2. Please review the work in the </a:t>
            </a:r>
            <a:r>
              <a:rPr lang="en-GB" u="sng" dirty="0">
                <a:hlinkClick r:id="rId3"/>
              </a:rPr>
              <a:t>Exemplars</a:t>
            </a:r>
            <a:r>
              <a:rPr lang="en-GB" dirty="0"/>
              <a:t> folder</a:t>
            </a:r>
            <a:br>
              <a:rPr lang="en-GB" dirty="0"/>
            </a:br>
            <a:r>
              <a:rPr lang="en-GB" dirty="0"/>
              <a:t>3. Please bear in mind that the course is designed for students in years 9 – 10</a:t>
            </a:r>
            <a:br>
              <a:rPr lang="en-GB" dirty="0"/>
            </a:br>
            <a:r>
              <a:rPr lang="en-GB" dirty="0"/>
              <a:t>4. Internal moderation should be done within the school. Various models are possible (e.g. sharing exemplars and discussing the standard amongst the teachers or appointing one teacher as an internal moderator to check the sample)</a:t>
            </a:r>
            <a:br>
              <a:rPr lang="en-GB" dirty="0"/>
            </a:br>
            <a:r>
              <a:rPr lang="en-GB" dirty="0"/>
              <a:t>5. Please be aware of the importance of making a judgement that is based on relating the evidence of the qualities of the student’s work to the marking grids.</a:t>
            </a:r>
            <a:br>
              <a:rPr lang="en-GB" dirty="0"/>
            </a:br>
            <a:r>
              <a:rPr lang="en-GB" dirty="0"/>
              <a:t>6. External factors such as protected characteristics should not influence this judgement.</a:t>
            </a:r>
          </a:p>
          <a:p>
            <a:pPr marL="0" indent="0">
              <a:buNone/>
            </a:pPr>
            <a:br>
              <a:rPr lang="en-GB" dirty="0"/>
            </a:br>
            <a:endParaRPr lang="en-GB" dirty="0"/>
          </a:p>
        </p:txBody>
      </p:sp>
    </p:spTree>
    <p:extLst>
      <p:ext uri="{BB962C8B-B14F-4D97-AF65-F5344CB8AC3E}">
        <p14:creationId xmlns:p14="http://schemas.microsoft.com/office/powerpoint/2010/main" val="98038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99688C-FCEC-4A87-A3E5-6890495CD79F}"/>
              </a:ext>
            </a:extLst>
          </p:cNvPr>
          <p:cNvPicPr>
            <a:picLocks noChangeAspect="1"/>
          </p:cNvPicPr>
          <p:nvPr/>
        </p:nvPicPr>
        <p:blipFill>
          <a:blip r:embed="rId2"/>
          <a:stretch>
            <a:fillRect/>
          </a:stretch>
        </p:blipFill>
        <p:spPr>
          <a:xfrm>
            <a:off x="1518990" y="0"/>
            <a:ext cx="8633901" cy="6858000"/>
          </a:xfrm>
          <a:prstGeom prst="rect">
            <a:avLst/>
          </a:prstGeom>
        </p:spPr>
      </p:pic>
    </p:spTree>
    <p:extLst>
      <p:ext uri="{BB962C8B-B14F-4D97-AF65-F5344CB8AC3E}">
        <p14:creationId xmlns:p14="http://schemas.microsoft.com/office/powerpoint/2010/main" val="290208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2149-3FBE-4744-B04E-2C8513E993DF}"/>
              </a:ext>
            </a:extLst>
          </p:cNvPr>
          <p:cNvSpPr>
            <a:spLocks noGrp="1"/>
          </p:cNvSpPr>
          <p:nvPr>
            <p:ph type="title"/>
          </p:nvPr>
        </p:nvSpPr>
        <p:spPr/>
        <p:txBody>
          <a:bodyPr/>
          <a:lstStyle/>
          <a:p>
            <a:r>
              <a:rPr lang="en-GB" dirty="0">
                <a:latin typeface="Spectral"/>
              </a:rPr>
              <a:t>Useful Links</a:t>
            </a:r>
          </a:p>
        </p:txBody>
      </p:sp>
      <p:sp>
        <p:nvSpPr>
          <p:cNvPr id="3" name="Content Placeholder 2">
            <a:extLst>
              <a:ext uri="{FF2B5EF4-FFF2-40B4-BE49-F238E27FC236}">
                <a16:creationId xmlns:a16="http://schemas.microsoft.com/office/drawing/2014/main" id="{D3FB6B1B-E235-4157-B079-E270514E0DBE}"/>
              </a:ext>
            </a:extLst>
          </p:cNvPr>
          <p:cNvSpPr>
            <a:spLocks noGrp="1"/>
          </p:cNvSpPr>
          <p:nvPr>
            <p:ph idx="1"/>
          </p:nvPr>
        </p:nvSpPr>
        <p:spPr>
          <a:xfrm>
            <a:off x="980813" y="1540399"/>
            <a:ext cx="10515600" cy="4351338"/>
          </a:xfrm>
        </p:spPr>
        <p:txBody>
          <a:bodyPr>
            <a:normAutofit fontScale="92500" lnSpcReduction="20000"/>
          </a:bodyPr>
          <a:lstStyle/>
          <a:p>
            <a:pPr marL="0" indent="0">
              <a:buNone/>
            </a:pPr>
            <a:r>
              <a:rPr lang="en-GB" sz="1800" dirty="0">
                <a:latin typeface="Spectral"/>
              </a:rPr>
              <a:t>Course Outline</a:t>
            </a:r>
          </a:p>
          <a:p>
            <a:pPr marL="0" indent="0">
              <a:buNone/>
            </a:pPr>
            <a:r>
              <a:rPr lang="en-GB" sz="1800" dirty="0">
                <a:latin typeface="Spectral"/>
                <a:hlinkClick r:id="rId2"/>
              </a:rPr>
              <a:t>https://www.nulondon.ac.uk/study/school-certificate/course-outline/</a:t>
            </a:r>
            <a:endParaRPr lang="en-GB" sz="1800" dirty="0">
              <a:latin typeface="Spectral"/>
            </a:endParaRPr>
          </a:p>
          <a:p>
            <a:pPr marL="0" indent="0">
              <a:buNone/>
            </a:pPr>
            <a:endParaRPr lang="en-GB" sz="1800" dirty="0">
              <a:latin typeface="Spectral"/>
            </a:endParaRPr>
          </a:p>
          <a:p>
            <a:pPr marL="0" indent="0">
              <a:buNone/>
            </a:pPr>
            <a:r>
              <a:rPr lang="en-GB" sz="1800" dirty="0">
                <a:latin typeface="Spectral"/>
              </a:rPr>
              <a:t>Exemplar projects</a:t>
            </a:r>
          </a:p>
          <a:p>
            <a:pPr marL="0" indent="0">
              <a:buNone/>
            </a:pPr>
            <a:r>
              <a:rPr lang="en-GB" sz="1800" dirty="0">
                <a:latin typeface="Spectral"/>
                <a:hlinkClick r:id="rId3"/>
              </a:rPr>
              <a:t>https://www.nulondon.ac.uk/study/school-certificate/exemplar/</a:t>
            </a:r>
            <a:endParaRPr lang="en-GB" sz="1800" dirty="0">
              <a:latin typeface="Spectral"/>
            </a:endParaRPr>
          </a:p>
          <a:p>
            <a:pPr marL="0" indent="0">
              <a:buNone/>
            </a:pPr>
            <a:endParaRPr lang="en-GB" sz="1800" dirty="0">
              <a:latin typeface="Spectral"/>
            </a:endParaRPr>
          </a:p>
          <a:p>
            <a:pPr marL="0" indent="0">
              <a:buNone/>
            </a:pPr>
            <a:r>
              <a:rPr lang="en-GB" sz="1800" dirty="0">
                <a:latin typeface="Spectral"/>
              </a:rPr>
              <a:t>Assessment guidance</a:t>
            </a:r>
          </a:p>
          <a:p>
            <a:pPr marL="0" indent="0">
              <a:buNone/>
            </a:pPr>
            <a:r>
              <a:rPr lang="en-GB" sz="1800" dirty="0">
                <a:latin typeface="Spectral"/>
                <a:hlinkClick r:id="rId4"/>
              </a:rPr>
              <a:t>https://www.nulondon.ac.uk/study/school-certificate/assessment/</a:t>
            </a:r>
            <a:endParaRPr lang="en-GB" sz="1800" dirty="0">
              <a:latin typeface="Spectral"/>
            </a:endParaRPr>
          </a:p>
          <a:p>
            <a:pPr marL="0" indent="0">
              <a:buNone/>
            </a:pPr>
            <a:endParaRPr lang="en-GB" sz="1800" dirty="0">
              <a:latin typeface="Spectral"/>
            </a:endParaRPr>
          </a:p>
          <a:p>
            <a:pPr marL="0" indent="0">
              <a:buNone/>
            </a:pPr>
            <a:r>
              <a:rPr lang="en-GB" sz="1800" dirty="0">
                <a:latin typeface="Spectral"/>
              </a:rPr>
              <a:t>FAQs</a:t>
            </a:r>
          </a:p>
          <a:p>
            <a:pPr marL="0" indent="0">
              <a:buNone/>
            </a:pPr>
            <a:r>
              <a:rPr lang="en-GB" sz="1800" dirty="0">
                <a:latin typeface="Spectral"/>
                <a:hlinkClick r:id="rId5"/>
              </a:rPr>
              <a:t>https://www.nulondon.ac.uk/study/school-certificate/faq/</a:t>
            </a:r>
            <a:endParaRPr lang="en-GB" sz="1800" dirty="0">
              <a:latin typeface="Spectral"/>
            </a:endParaRPr>
          </a:p>
          <a:p>
            <a:pPr marL="0" indent="0">
              <a:buNone/>
            </a:pPr>
            <a:endParaRPr lang="en-GB" sz="1800" dirty="0">
              <a:latin typeface="Spectral"/>
            </a:endParaRPr>
          </a:p>
          <a:p>
            <a:pPr marL="0" indent="0">
              <a:buNone/>
            </a:pPr>
            <a:r>
              <a:rPr lang="en-GB" sz="1800" dirty="0">
                <a:latin typeface="Spectral"/>
              </a:rPr>
              <a:t>Philosophy Short Course Playlist</a:t>
            </a:r>
          </a:p>
          <a:p>
            <a:pPr marL="0" indent="0">
              <a:buNone/>
            </a:pPr>
            <a:r>
              <a:rPr lang="en-GB" sz="1800" dirty="0">
                <a:latin typeface="Spectral"/>
                <a:hlinkClick r:id="rId6"/>
              </a:rPr>
              <a:t>https://www.youtube.com/playlist?list=PLJ__so98WtdU-cMgMQ6C0bJqWPx47AoL4</a:t>
            </a:r>
            <a:r>
              <a:rPr lang="en-GB" sz="1800" dirty="0">
                <a:latin typeface="Spectral"/>
              </a:rPr>
              <a:t> </a:t>
            </a:r>
          </a:p>
        </p:txBody>
      </p:sp>
    </p:spTree>
    <p:extLst>
      <p:ext uri="{BB962C8B-B14F-4D97-AF65-F5344CB8AC3E}">
        <p14:creationId xmlns:p14="http://schemas.microsoft.com/office/powerpoint/2010/main" val="418887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AAD033-ACE9-7471-0BB6-C12752C318E0}"/>
              </a:ext>
            </a:extLst>
          </p:cNvPr>
          <p:cNvSpPr/>
          <p:nvPr/>
        </p:nvSpPr>
        <p:spPr>
          <a:xfrm>
            <a:off x="2733261" y="1828800"/>
            <a:ext cx="2832652" cy="665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B877A64-CC51-E784-C42B-B4D358E41E3B}"/>
              </a:ext>
            </a:extLst>
          </p:cNvPr>
          <p:cNvPicPr>
            <a:picLocks noChangeAspect="1"/>
          </p:cNvPicPr>
          <p:nvPr/>
        </p:nvPicPr>
        <p:blipFill>
          <a:blip r:embed="rId2"/>
          <a:stretch>
            <a:fillRect/>
          </a:stretch>
        </p:blipFill>
        <p:spPr>
          <a:xfrm>
            <a:off x="1917841" y="108285"/>
            <a:ext cx="8356318" cy="6641430"/>
          </a:xfrm>
          <a:prstGeom prst="rect">
            <a:avLst/>
          </a:prstGeom>
        </p:spPr>
      </p:pic>
    </p:spTree>
    <p:extLst>
      <p:ext uri="{BB962C8B-B14F-4D97-AF65-F5344CB8AC3E}">
        <p14:creationId xmlns:p14="http://schemas.microsoft.com/office/powerpoint/2010/main" val="142875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93FF9-4C9D-F14C-5CC7-4D21471B9BB5}"/>
              </a:ext>
            </a:extLst>
          </p:cNvPr>
          <p:cNvPicPr>
            <a:picLocks noChangeAspect="1"/>
          </p:cNvPicPr>
          <p:nvPr/>
        </p:nvPicPr>
        <p:blipFill>
          <a:blip r:embed="rId2"/>
          <a:stretch>
            <a:fillRect/>
          </a:stretch>
        </p:blipFill>
        <p:spPr>
          <a:xfrm>
            <a:off x="1033462" y="195262"/>
            <a:ext cx="10125075" cy="6467475"/>
          </a:xfrm>
          <a:prstGeom prst="rect">
            <a:avLst/>
          </a:prstGeom>
        </p:spPr>
      </p:pic>
    </p:spTree>
    <p:extLst>
      <p:ext uri="{BB962C8B-B14F-4D97-AF65-F5344CB8AC3E}">
        <p14:creationId xmlns:p14="http://schemas.microsoft.com/office/powerpoint/2010/main" val="314841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8758DC-8BA4-4197-8AF4-69E68DD0DD8F}"/>
              </a:ext>
            </a:extLst>
          </p:cNvPr>
          <p:cNvPicPr>
            <a:picLocks noChangeAspect="1"/>
          </p:cNvPicPr>
          <p:nvPr/>
        </p:nvPicPr>
        <p:blipFill>
          <a:blip r:embed="rId2"/>
          <a:stretch>
            <a:fillRect/>
          </a:stretch>
        </p:blipFill>
        <p:spPr>
          <a:xfrm>
            <a:off x="1966912" y="666750"/>
            <a:ext cx="8258175" cy="5524500"/>
          </a:xfrm>
          <a:prstGeom prst="rect">
            <a:avLst/>
          </a:prstGeom>
        </p:spPr>
      </p:pic>
    </p:spTree>
    <p:extLst>
      <p:ext uri="{BB962C8B-B14F-4D97-AF65-F5344CB8AC3E}">
        <p14:creationId xmlns:p14="http://schemas.microsoft.com/office/powerpoint/2010/main" val="34975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A42E15-C524-4D68-B65D-B7D956939111}"/>
              </a:ext>
            </a:extLst>
          </p:cNvPr>
          <p:cNvPicPr>
            <a:picLocks noChangeAspect="1"/>
          </p:cNvPicPr>
          <p:nvPr/>
        </p:nvPicPr>
        <p:blipFill>
          <a:blip r:embed="rId2"/>
          <a:stretch>
            <a:fillRect/>
          </a:stretch>
        </p:blipFill>
        <p:spPr>
          <a:xfrm>
            <a:off x="94114" y="344517"/>
            <a:ext cx="8362950" cy="2276475"/>
          </a:xfrm>
          <a:prstGeom prst="rect">
            <a:avLst/>
          </a:prstGeom>
        </p:spPr>
      </p:pic>
      <p:pic>
        <p:nvPicPr>
          <p:cNvPr id="5" name="Picture 4">
            <a:extLst>
              <a:ext uri="{FF2B5EF4-FFF2-40B4-BE49-F238E27FC236}">
                <a16:creationId xmlns:a16="http://schemas.microsoft.com/office/drawing/2014/main" id="{2190BB40-34E4-45DE-B17A-44CACEBE454F}"/>
              </a:ext>
            </a:extLst>
          </p:cNvPr>
          <p:cNvPicPr>
            <a:picLocks noChangeAspect="1"/>
          </p:cNvPicPr>
          <p:nvPr/>
        </p:nvPicPr>
        <p:blipFill>
          <a:blip r:embed="rId3"/>
          <a:stretch>
            <a:fillRect/>
          </a:stretch>
        </p:blipFill>
        <p:spPr>
          <a:xfrm>
            <a:off x="230523" y="2620992"/>
            <a:ext cx="3543300" cy="3467100"/>
          </a:xfrm>
          <a:prstGeom prst="rect">
            <a:avLst/>
          </a:prstGeom>
        </p:spPr>
      </p:pic>
      <p:pic>
        <p:nvPicPr>
          <p:cNvPr id="6" name="Picture 5">
            <a:extLst>
              <a:ext uri="{FF2B5EF4-FFF2-40B4-BE49-F238E27FC236}">
                <a16:creationId xmlns:a16="http://schemas.microsoft.com/office/drawing/2014/main" id="{7D5326A9-40F9-470B-91A4-53CB590F6A61}"/>
              </a:ext>
            </a:extLst>
          </p:cNvPr>
          <p:cNvPicPr>
            <a:picLocks noChangeAspect="1"/>
          </p:cNvPicPr>
          <p:nvPr/>
        </p:nvPicPr>
        <p:blipFill>
          <a:blip r:embed="rId4"/>
          <a:stretch>
            <a:fillRect/>
          </a:stretch>
        </p:blipFill>
        <p:spPr>
          <a:xfrm>
            <a:off x="7359504" y="2363817"/>
            <a:ext cx="4133850" cy="3981450"/>
          </a:xfrm>
          <a:prstGeom prst="rect">
            <a:avLst/>
          </a:prstGeom>
        </p:spPr>
      </p:pic>
      <p:pic>
        <p:nvPicPr>
          <p:cNvPr id="7" name="Picture 6">
            <a:extLst>
              <a:ext uri="{FF2B5EF4-FFF2-40B4-BE49-F238E27FC236}">
                <a16:creationId xmlns:a16="http://schemas.microsoft.com/office/drawing/2014/main" id="{383AF13F-BAB0-4598-B9D8-04E3305B71F9}"/>
              </a:ext>
            </a:extLst>
          </p:cNvPr>
          <p:cNvPicPr>
            <a:picLocks noChangeAspect="1"/>
          </p:cNvPicPr>
          <p:nvPr/>
        </p:nvPicPr>
        <p:blipFill>
          <a:blip r:embed="rId5"/>
          <a:stretch>
            <a:fillRect/>
          </a:stretch>
        </p:blipFill>
        <p:spPr>
          <a:xfrm>
            <a:off x="3528881" y="2554317"/>
            <a:ext cx="4362450" cy="3600450"/>
          </a:xfrm>
          <a:prstGeom prst="rect">
            <a:avLst/>
          </a:prstGeom>
        </p:spPr>
      </p:pic>
    </p:spTree>
    <p:extLst>
      <p:ext uri="{BB962C8B-B14F-4D97-AF65-F5344CB8AC3E}">
        <p14:creationId xmlns:p14="http://schemas.microsoft.com/office/powerpoint/2010/main" val="351974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5F8D-E9D6-407F-AD79-F19194192EF1}"/>
              </a:ext>
            </a:extLst>
          </p:cNvPr>
          <p:cNvSpPr>
            <a:spLocks noGrp="1"/>
          </p:cNvSpPr>
          <p:nvPr>
            <p:ph type="title"/>
          </p:nvPr>
        </p:nvSpPr>
        <p:spPr/>
        <p:txBody>
          <a:bodyPr/>
          <a:lstStyle/>
          <a:p>
            <a:r>
              <a:rPr lang="en-GB" dirty="0">
                <a:latin typeface="Spectral"/>
              </a:rPr>
              <a:t>Teaching Points</a:t>
            </a:r>
          </a:p>
        </p:txBody>
      </p:sp>
      <p:sp>
        <p:nvSpPr>
          <p:cNvPr id="3" name="Content Placeholder 2">
            <a:extLst>
              <a:ext uri="{FF2B5EF4-FFF2-40B4-BE49-F238E27FC236}">
                <a16:creationId xmlns:a16="http://schemas.microsoft.com/office/drawing/2014/main" id="{B9045B34-8F36-44A3-931F-3DAD0135834E}"/>
              </a:ext>
            </a:extLst>
          </p:cNvPr>
          <p:cNvSpPr>
            <a:spLocks noGrp="1"/>
          </p:cNvSpPr>
          <p:nvPr>
            <p:ph idx="1"/>
          </p:nvPr>
        </p:nvSpPr>
        <p:spPr/>
        <p:txBody>
          <a:bodyPr>
            <a:normAutofit/>
          </a:bodyPr>
          <a:lstStyle/>
          <a:p>
            <a:r>
              <a:rPr lang="en-GB" sz="2000" dirty="0">
                <a:latin typeface="Spectral"/>
              </a:rPr>
              <a:t>Resource links here: </a:t>
            </a:r>
            <a:r>
              <a:rPr lang="en-GB" sz="2000" dirty="0">
                <a:latin typeface="Spectral"/>
                <a:hlinkClick r:id="rId2"/>
              </a:rPr>
              <a:t>https://www.nchlondon.ac.uk/study/school-certificate/course-resources/</a:t>
            </a:r>
            <a:r>
              <a:rPr lang="en-GB" sz="2000" dirty="0">
                <a:latin typeface="Spectral"/>
              </a:rPr>
              <a:t> </a:t>
            </a:r>
          </a:p>
          <a:p>
            <a:r>
              <a:rPr lang="en-GB" sz="2000" dirty="0">
                <a:latin typeface="Spectral"/>
              </a:rPr>
              <a:t>Use the proforma for planning</a:t>
            </a:r>
          </a:p>
          <a:p>
            <a:r>
              <a:rPr lang="en-GB" sz="2000" dirty="0">
                <a:latin typeface="Spectral"/>
              </a:rPr>
              <a:t>Colour coding for group projects</a:t>
            </a:r>
          </a:p>
          <a:p>
            <a:r>
              <a:rPr lang="en-GB" sz="2000" dirty="0">
                <a:latin typeface="Spectral"/>
              </a:rPr>
              <a:t>Recommend a template (Introduction, Research, Discussion, Conclusion, Bibliography)</a:t>
            </a:r>
          </a:p>
          <a:p>
            <a:r>
              <a:rPr lang="en-GB" sz="2000" dirty="0">
                <a:latin typeface="Spectral"/>
              </a:rPr>
              <a:t>Teach research skills</a:t>
            </a:r>
          </a:p>
          <a:p>
            <a:r>
              <a:rPr lang="en-GB" sz="2000" dirty="0">
                <a:latin typeface="Spectral"/>
              </a:rPr>
              <a:t>Set targets</a:t>
            </a:r>
          </a:p>
          <a:p>
            <a:r>
              <a:rPr lang="en-GB" sz="2000" dirty="0">
                <a:latin typeface="Spectral"/>
              </a:rPr>
              <a:t>Use a shared document for commenting on progress</a:t>
            </a:r>
          </a:p>
          <a:p>
            <a:r>
              <a:rPr lang="en-GB" sz="2000" dirty="0">
                <a:latin typeface="Spectral"/>
              </a:rPr>
              <a:t>Encourage students to document progress with practical projects</a:t>
            </a:r>
          </a:p>
          <a:p>
            <a:r>
              <a:rPr lang="en-GB" sz="2000" dirty="0">
                <a:latin typeface="Spectral"/>
              </a:rPr>
              <a:t>Make use of digital tools (e.g. for automatic citations / bibliography building)</a:t>
            </a:r>
          </a:p>
          <a:p>
            <a:r>
              <a:rPr lang="en-GB" sz="2000" dirty="0">
                <a:latin typeface="Spectral"/>
              </a:rPr>
              <a:t>Encourage self-monitoring: </a:t>
            </a:r>
            <a:r>
              <a:rPr lang="en-GB" sz="2000" dirty="0">
                <a:latin typeface="Spectral"/>
                <a:hlinkClick r:id="rId3"/>
              </a:rPr>
              <a:t>https://www.nchlondon.ac.uk/wp-content/uploads/2020/02/SCHOOL-PHILOSOPHY-PROJECT-SELF-CHECK-LIST.pdf</a:t>
            </a:r>
            <a:r>
              <a:rPr lang="en-GB" sz="2000" dirty="0">
                <a:latin typeface="Spectral"/>
              </a:rPr>
              <a:t> </a:t>
            </a:r>
          </a:p>
        </p:txBody>
      </p:sp>
    </p:spTree>
    <p:extLst>
      <p:ext uri="{BB962C8B-B14F-4D97-AF65-F5344CB8AC3E}">
        <p14:creationId xmlns:p14="http://schemas.microsoft.com/office/powerpoint/2010/main" val="165250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CD58A-7077-402E-90D5-E174CD0A3563}"/>
              </a:ext>
            </a:extLst>
          </p:cNvPr>
          <p:cNvPicPr>
            <a:picLocks noChangeAspect="1"/>
          </p:cNvPicPr>
          <p:nvPr/>
        </p:nvPicPr>
        <p:blipFill>
          <a:blip r:embed="rId2"/>
          <a:stretch>
            <a:fillRect/>
          </a:stretch>
        </p:blipFill>
        <p:spPr>
          <a:xfrm>
            <a:off x="1843087" y="72879"/>
            <a:ext cx="8505825" cy="4229100"/>
          </a:xfrm>
          <a:prstGeom prst="rect">
            <a:avLst/>
          </a:prstGeom>
        </p:spPr>
      </p:pic>
      <p:pic>
        <p:nvPicPr>
          <p:cNvPr id="7" name="Picture 6">
            <a:extLst>
              <a:ext uri="{FF2B5EF4-FFF2-40B4-BE49-F238E27FC236}">
                <a16:creationId xmlns:a16="http://schemas.microsoft.com/office/drawing/2014/main" id="{00403D6B-A73D-4DF1-A2E1-AE9CC01EEEE0}"/>
              </a:ext>
            </a:extLst>
          </p:cNvPr>
          <p:cNvPicPr>
            <a:picLocks noChangeAspect="1"/>
          </p:cNvPicPr>
          <p:nvPr/>
        </p:nvPicPr>
        <p:blipFill>
          <a:blip r:embed="rId3"/>
          <a:stretch>
            <a:fillRect/>
          </a:stretch>
        </p:blipFill>
        <p:spPr>
          <a:xfrm>
            <a:off x="2301860" y="3928757"/>
            <a:ext cx="7705725" cy="1466850"/>
          </a:xfrm>
          <a:prstGeom prst="rect">
            <a:avLst/>
          </a:prstGeom>
        </p:spPr>
      </p:pic>
    </p:spTree>
    <p:extLst>
      <p:ext uri="{BB962C8B-B14F-4D97-AF65-F5344CB8AC3E}">
        <p14:creationId xmlns:p14="http://schemas.microsoft.com/office/powerpoint/2010/main" val="392167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9934-1FD1-4701-8518-A20BEED6D4E0}"/>
              </a:ext>
            </a:extLst>
          </p:cNvPr>
          <p:cNvSpPr>
            <a:spLocks noGrp="1"/>
          </p:cNvSpPr>
          <p:nvPr>
            <p:ph type="title"/>
          </p:nvPr>
        </p:nvSpPr>
        <p:spPr/>
        <p:txBody>
          <a:bodyPr/>
          <a:lstStyle/>
          <a:p>
            <a:r>
              <a:rPr lang="en-GB" dirty="0"/>
              <a:t>Marking</a:t>
            </a:r>
          </a:p>
        </p:txBody>
      </p:sp>
      <p:sp>
        <p:nvSpPr>
          <p:cNvPr id="3" name="Content Placeholder 2">
            <a:extLst>
              <a:ext uri="{FF2B5EF4-FFF2-40B4-BE49-F238E27FC236}">
                <a16:creationId xmlns:a16="http://schemas.microsoft.com/office/drawing/2014/main" id="{CD8C5929-247F-4BB6-A27A-687ED47AB9D7}"/>
              </a:ext>
            </a:extLst>
          </p:cNvPr>
          <p:cNvSpPr>
            <a:spLocks noGrp="1"/>
          </p:cNvSpPr>
          <p:nvPr>
            <p:ph idx="1"/>
          </p:nvPr>
        </p:nvSpPr>
        <p:spPr/>
        <p:txBody>
          <a:bodyPr>
            <a:normAutofit fontScale="70000" lnSpcReduction="20000"/>
          </a:bodyPr>
          <a:lstStyle/>
          <a:p>
            <a:r>
              <a:rPr lang="en-GB" dirty="0"/>
              <a:t>Schools are asked to submit grades and a sample of 6 projects (2 from the top end of the range, 2 mid-range and 2 from the low end of the mark range) by 1st June. </a:t>
            </a:r>
          </a:p>
          <a:p>
            <a:r>
              <a:rPr lang="en-GB" dirty="0"/>
              <a:t>Schools are asked to give students access to marks before samples are sent for moderation.</a:t>
            </a:r>
          </a:p>
          <a:p>
            <a:r>
              <a:rPr lang="en-GB" dirty="0"/>
              <a:t>A form for submitting grades and project samples will be sent to schools.</a:t>
            </a:r>
          </a:p>
          <a:p>
            <a:r>
              <a:rPr lang="en-GB" dirty="0"/>
              <a:t>Projects should be submitted as pdf files only. If videos or presentations have been produced, samples of these can be submitted by sending in screenshots or slides. Similarly, any projects that have been produced in hard copy (e.g. as sketchbooks) should be photographed or scanned to produce a pdf file. </a:t>
            </a:r>
          </a:p>
          <a:p>
            <a:r>
              <a:rPr lang="en-GB" dirty="0"/>
              <a:t>In applying the marking grids, teachers should apply their judgement about the best-fit making band, based on all the evidence produced by the student.</a:t>
            </a:r>
          </a:p>
          <a:p>
            <a:r>
              <a:rPr lang="en-GB" dirty="0"/>
              <a:t>Comments from the teacher should be recorded on the </a:t>
            </a:r>
            <a:r>
              <a:rPr lang="en-GB" u="sng" dirty="0">
                <a:hlinkClick r:id="rId2"/>
              </a:rPr>
              <a:t>Course Proforma.</a:t>
            </a:r>
            <a:endParaRPr lang="en-GB" dirty="0"/>
          </a:p>
          <a:p>
            <a:r>
              <a:rPr lang="en-GB" dirty="0"/>
              <a:t>In the case of group projects, teachers should make clear how they arrived at their marks for individual students on the basis of the evidence available. Annotation or colour-coding within a shared project to show which sections were produced by which student is helpful in supporting marking decisions.</a:t>
            </a:r>
          </a:p>
          <a:p>
            <a:endParaRPr lang="en-GB" dirty="0"/>
          </a:p>
        </p:txBody>
      </p:sp>
    </p:spTree>
    <p:extLst>
      <p:ext uri="{BB962C8B-B14F-4D97-AF65-F5344CB8AC3E}">
        <p14:creationId xmlns:p14="http://schemas.microsoft.com/office/powerpoint/2010/main" val="74319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FD0E-8012-40BF-AC37-1E1DD0F3AAE0}"/>
              </a:ext>
            </a:extLst>
          </p:cNvPr>
          <p:cNvSpPr>
            <a:spLocks noGrp="1"/>
          </p:cNvSpPr>
          <p:nvPr>
            <p:ph type="title"/>
          </p:nvPr>
        </p:nvSpPr>
        <p:spPr/>
        <p:txBody>
          <a:bodyPr/>
          <a:lstStyle/>
          <a:p>
            <a:r>
              <a:rPr lang="en-GB" dirty="0"/>
              <a:t>Marking and Moderation</a:t>
            </a:r>
          </a:p>
        </p:txBody>
      </p:sp>
      <p:sp>
        <p:nvSpPr>
          <p:cNvPr id="3" name="Content Placeholder 2">
            <a:extLst>
              <a:ext uri="{FF2B5EF4-FFF2-40B4-BE49-F238E27FC236}">
                <a16:creationId xmlns:a16="http://schemas.microsoft.com/office/drawing/2014/main" id="{260C7614-B1E3-42D3-A06E-4EF1293A1EC7}"/>
              </a:ext>
            </a:extLst>
          </p:cNvPr>
          <p:cNvSpPr>
            <a:spLocks noGrp="1"/>
          </p:cNvSpPr>
          <p:nvPr>
            <p:ph idx="1"/>
          </p:nvPr>
        </p:nvSpPr>
        <p:spPr/>
        <p:txBody>
          <a:bodyPr>
            <a:normAutofit fontScale="70000" lnSpcReduction="20000"/>
          </a:bodyPr>
          <a:lstStyle/>
          <a:p>
            <a:r>
              <a:rPr lang="en-GB" dirty="0"/>
              <a:t>Marks should be internally moderated within the school to ensure a shared understanding of the standard. The exemplars available on the </a:t>
            </a:r>
            <a:r>
              <a:rPr lang="en-GB" dirty="0" err="1"/>
              <a:t>Northeastern</a:t>
            </a:r>
            <a:r>
              <a:rPr lang="en-GB" dirty="0"/>
              <a:t> University London website should be used to help establish an expectation of the standard at different grades.</a:t>
            </a:r>
          </a:p>
          <a:p>
            <a:r>
              <a:rPr lang="en-GB" dirty="0"/>
              <a:t>If marks from the sample are agreed by the </a:t>
            </a:r>
            <a:r>
              <a:rPr lang="en-GB" dirty="0" err="1"/>
              <a:t>Northeastern</a:t>
            </a:r>
            <a:r>
              <a:rPr lang="en-GB" dirty="0"/>
              <a:t> University London examiner, the school will receive a report on their marking and certificates will be issued.</a:t>
            </a:r>
          </a:p>
          <a:p>
            <a:r>
              <a:rPr lang="en-GB" dirty="0"/>
              <a:t>If the </a:t>
            </a:r>
            <a:r>
              <a:rPr lang="en-GB" dirty="0" err="1"/>
              <a:t>Northeastern</a:t>
            </a:r>
            <a:r>
              <a:rPr lang="en-GB" dirty="0"/>
              <a:t> University London examiner does not agree with the marks from the sample, the school will be provided with feedback and asked to make a grade adjustment before submitting a further sample of projects. </a:t>
            </a:r>
          </a:p>
          <a:p>
            <a:r>
              <a:rPr lang="en-GB" dirty="0"/>
              <a:t>Following the awarding of certificates, schools can appeal if they consider that the final grades are not correct. This appeal must come from the school.</a:t>
            </a:r>
          </a:p>
          <a:p>
            <a:r>
              <a:rPr lang="en-GB" dirty="0"/>
              <a:t>Requests for special consideration on behalf of individual students can be made along with the entry.</a:t>
            </a:r>
          </a:p>
          <a:p>
            <a:r>
              <a:rPr lang="en-GB" dirty="0"/>
              <a:t>Following certification, individual students may raise a concern via </a:t>
            </a:r>
            <a:r>
              <a:rPr lang="en-GB" dirty="0" err="1"/>
              <a:t>Northeastern</a:t>
            </a:r>
            <a:r>
              <a:rPr lang="en-GB" dirty="0"/>
              <a:t> University London via email: </a:t>
            </a:r>
            <a:r>
              <a:rPr lang="en-GB" u="sng" dirty="0">
                <a:hlinkClick r:id="rId2"/>
              </a:rPr>
              <a:t>pre.university@nulondon.ac.uk</a:t>
            </a:r>
            <a:r>
              <a:rPr lang="en-GB" dirty="0"/>
              <a:t> if they feel that their school did not follow an appropriate process.</a:t>
            </a:r>
          </a:p>
          <a:p>
            <a:endParaRPr lang="en-GB" dirty="0"/>
          </a:p>
        </p:txBody>
      </p:sp>
    </p:spTree>
    <p:extLst>
      <p:ext uri="{BB962C8B-B14F-4D97-AF65-F5344CB8AC3E}">
        <p14:creationId xmlns:p14="http://schemas.microsoft.com/office/powerpoint/2010/main" val="1284691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756</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Spectral</vt:lpstr>
      <vt:lpstr>Office Theme</vt:lpstr>
      <vt:lpstr>School Certificate in Philosophy</vt:lpstr>
      <vt:lpstr>PowerPoint Presentation</vt:lpstr>
      <vt:lpstr>PowerPoint Presentation</vt:lpstr>
      <vt:lpstr>PowerPoint Presentation</vt:lpstr>
      <vt:lpstr>PowerPoint Presentation</vt:lpstr>
      <vt:lpstr>Teaching Points</vt:lpstr>
      <vt:lpstr>PowerPoint Presentation</vt:lpstr>
      <vt:lpstr>Marking</vt:lpstr>
      <vt:lpstr>Marking and Moderation</vt:lpstr>
      <vt:lpstr>Summary of Marking Guidance</vt:lpstr>
      <vt:lpstr>PowerPoint Presentation</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Certificate in Philosophy</dc:title>
  <dc:creator>TAYLOR, John</dc:creator>
  <cp:lastModifiedBy>Natalie Kumah</cp:lastModifiedBy>
  <cp:revision>12</cp:revision>
  <dcterms:created xsi:type="dcterms:W3CDTF">2020-11-19T14:44:36Z</dcterms:created>
  <dcterms:modified xsi:type="dcterms:W3CDTF">2023-05-04T16:36:24Z</dcterms:modified>
</cp:coreProperties>
</file>